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935B9-3F60-4953-BC94-89D8A66E928E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D1F5-30CC-49EC-BC21-E091EE2C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D1F5-30CC-49EC-BC21-E091EE2C23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2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8D1F5-30CC-49EC-BC21-E091EE2C23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4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8D1F5-30CC-49EC-BC21-E091EE2C23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4D5-10EB-46E0-B414-D10471F30716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A2AE-5ABD-4A54-93FB-0BBED9E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4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4D5-10EB-46E0-B414-D10471F30716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A2AE-5ABD-4A54-93FB-0BBED9E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4D5-10EB-46E0-B414-D10471F30716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A2AE-5ABD-4A54-93FB-0BBED9E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4D5-10EB-46E0-B414-D10471F30716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A2AE-5ABD-4A54-93FB-0BBED9E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4D5-10EB-46E0-B414-D10471F30716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A2AE-5ABD-4A54-93FB-0BBED9E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1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4D5-10EB-46E0-B414-D10471F30716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A2AE-5ABD-4A54-93FB-0BBED9E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8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4D5-10EB-46E0-B414-D10471F30716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A2AE-5ABD-4A54-93FB-0BBED9E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5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4D5-10EB-46E0-B414-D10471F30716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A2AE-5ABD-4A54-93FB-0BBED9E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5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4D5-10EB-46E0-B414-D10471F30716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A2AE-5ABD-4A54-93FB-0BBED9E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3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4D5-10EB-46E0-B414-D10471F30716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A2AE-5ABD-4A54-93FB-0BBED9E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24D5-10EB-46E0-B414-D10471F30716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A2AE-5ABD-4A54-93FB-0BBED9E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8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124D5-10EB-46E0-B414-D10471F30716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8A2AE-5ABD-4A54-93FB-0BBED9E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f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png"/><Relationship Id="rId7" Type="http://schemas.openxmlformats.org/officeDocument/2006/relationships/image" Target="../media/image17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fif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8288"/>
            <a:ext cx="12192000" cy="1618488"/>
          </a:xfrm>
          <a:prstGeom prst="rect">
            <a:avLst/>
          </a:prstGeom>
          <a:solidFill>
            <a:srgbClr val="19498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3" y="2449843"/>
            <a:ext cx="2190974" cy="1531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38" y="2446565"/>
            <a:ext cx="2963962" cy="1141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4" b="26054"/>
          <a:stretch/>
        </p:blipFill>
        <p:spPr>
          <a:xfrm>
            <a:off x="9475412" y="2449826"/>
            <a:ext cx="2117874" cy="130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292" y="547634"/>
            <a:ext cx="1132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600" dirty="0">
                <a:solidFill>
                  <a:schemeClr val="bg1"/>
                </a:solidFill>
              </a:rPr>
              <a:t>SCALING UP GREEN FINANCE PRACTICES IN ARMENA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B76E9-641A-434E-B0C3-522C1F2B6D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35" y="2403384"/>
            <a:ext cx="2259812" cy="13083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9034FC-F2D3-DB59-910D-2C8A4DF89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2" y="4108269"/>
            <a:ext cx="9158921" cy="274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2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45352"/>
            <a:ext cx="12192000" cy="612648"/>
          </a:xfrm>
          <a:prstGeom prst="rect">
            <a:avLst/>
          </a:prstGeom>
          <a:solidFill>
            <a:srgbClr val="19498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 ԱՐՄՍՎԻՍԲԱՆԿ ՓԲԸ,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0"/>
            <a:ext cx="11265408" cy="576072"/>
          </a:xfrm>
          <a:prstGeom prst="homePlate">
            <a:avLst/>
          </a:prstGeom>
          <a:solidFill>
            <a:srgbClr val="194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«Կանաչ Կլիմայի Հիմնադրամի» մասին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288"/>
            <a:ext cx="4936449" cy="44327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4991868" y="1180288"/>
            <a:ext cx="7110078" cy="44327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y-AM" altLang="en-US" sz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hy-AM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ԿԿՀ-ն </a:t>
            </a:r>
            <a:r>
              <a:rPr lang="hy-AM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զարգացած երկրների կողմից</a:t>
            </a:r>
            <a:r>
              <a:rPr lang="en-US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y-AM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կլիմայական փոփոխությունների զսպմանն </a:t>
            </a:r>
            <a:r>
              <a:rPr lang="hy-AM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նպատակով ստեղծված ֆոնդ է։ </a:t>
            </a:r>
          </a:p>
          <a:p>
            <a:pPr marL="0" indent="0" algn="just">
              <a:buNone/>
            </a:pPr>
            <a:endParaRPr lang="hy-AM" altLang="en-US" sz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hy-AM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ԿԿՀ-ն կազմված է 19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</a:t>
            </a:r>
            <a:r>
              <a:rPr lang="hy-AM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անդամ երկրներից, որոնք </a:t>
            </a:r>
            <a:r>
              <a:rPr lang="hy-AM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հանդիսանում են ՄԱԿ-ի  </a:t>
            </a:r>
            <a:r>
              <a:rPr lang="en-US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y-AM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Կլիմայի փոփոխության Կոնվենցիայի մասնակից</a:t>
            </a:r>
            <a:r>
              <a:rPr lang="hy-AM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։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y-AM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Հիմնադրամի </a:t>
            </a:r>
            <a:r>
              <a:rPr lang="hy-AM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միջոցները հիմանականում ներգրավվում են զարգացած</a:t>
            </a:r>
            <a:r>
              <a:rPr lang="en-US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y-AM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երկրներից</a:t>
            </a:r>
            <a:r>
              <a:rPr lang="hy-AM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և  ուղղվում են զարգացող երկրներում կլիմայի փոփոխությունների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y-AM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զսպմանը և/կամ դրանց հետևանքների մեղմմանը։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y-AM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Հիմնադրամը  յուրաքանչյուր երկրի </a:t>
            </a:r>
            <a:r>
              <a:rPr lang="hy-AM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հնարավորություն է տալիս</a:t>
            </a:r>
            <a:r>
              <a:rPr lang="en-US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y-AM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հավատարմագրված անդամների միջոցով ուղիղ հասանելություն ստանալ ֆոնդերին</a:t>
            </a:r>
            <a:r>
              <a:rPr lang="hy-AM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։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y-AM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Գործիքակազմ՝ </a:t>
            </a:r>
            <a:r>
              <a:rPr lang="hy-AM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դրամաշնորհներ, վարկեր, կապիտալ և երաշխիքներ</a:t>
            </a:r>
            <a:endParaRPr lang="hy-AM" alt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y-AM" alt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y-AM" altLang="en-US" sz="1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y-AM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Միջոցներ՝ մոտ  </a:t>
            </a:r>
            <a:r>
              <a:rPr lang="hy-AM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10,0 միլիարդ ԱՄՆ դոլար</a:t>
            </a:r>
          </a:p>
          <a:p>
            <a:pPr marL="0" indent="0" algn="just">
              <a:buNone/>
            </a:pPr>
            <a:endParaRPr lang="hy-AM" altLang="en-US" sz="1400" dirty="0">
              <a:solidFill>
                <a:schemeClr val="bg1">
                  <a:lumMod val="50000"/>
                </a:schemeClr>
              </a:solidFill>
              <a:latin typeface="Sylfaen" panose="010A0502050306030303" pitchFamily="18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hy-AM" altLang="en-US" sz="1400" dirty="0">
              <a:solidFill>
                <a:schemeClr val="bg1">
                  <a:lumMod val="50000"/>
                </a:schemeClr>
              </a:solidFill>
              <a:latin typeface="Sylfaen" panose="010A05020503060303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8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45352"/>
            <a:ext cx="12192000" cy="612648"/>
          </a:xfrm>
          <a:prstGeom prst="rect">
            <a:avLst/>
          </a:prstGeom>
          <a:solidFill>
            <a:srgbClr val="19498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dirty="0"/>
              <a:t>©  ԱՐՄՍՎԻՍԲԱՆԿ ՓԲԸ, 2022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0" y="0"/>
            <a:ext cx="11265408" cy="576072"/>
          </a:xfrm>
          <a:prstGeom prst="homePlate">
            <a:avLst/>
          </a:prstGeom>
          <a:solidFill>
            <a:srgbClr val="194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sz="2400" dirty="0">
                <a:solidFill>
                  <a:schemeClr val="bg1"/>
                </a:solidFill>
              </a:rPr>
              <a:t>«Կանաչ Կլիմայի Հիմնադրամ»-ը ՀՀ-ում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375" t="22399" r="32275" b="11467"/>
          <a:stretch/>
        </p:blipFill>
        <p:spPr>
          <a:xfrm>
            <a:off x="5632704" y="708660"/>
            <a:ext cx="6473952" cy="5536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0F1527-B6C4-7257-0155-DF3AD1BBC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50" t="27172" r="36477" b="31717"/>
          <a:stretch/>
        </p:blipFill>
        <p:spPr>
          <a:xfrm>
            <a:off x="85344" y="2695089"/>
            <a:ext cx="5508459" cy="3550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236549-F340-5161-7280-23B8E6D11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77" t="21616" r="38125" b="48687"/>
          <a:stretch/>
        </p:blipFill>
        <p:spPr>
          <a:xfrm>
            <a:off x="85344" y="655801"/>
            <a:ext cx="5547360" cy="20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45352"/>
            <a:ext cx="12192000" cy="612648"/>
          </a:xfrm>
          <a:prstGeom prst="rect">
            <a:avLst/>
          </a:prstGeom>
          <a:solidFill>
            <a:srgbClr val="19498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 ԱՐՄՍՎԻՍԲԱՆԿ ՓԲԸ,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0"/>
            <a:ext cx="11265408" cy="576072"/>
          </a:xfrm>
          <a:prstGeom prst="homePlate">
            <a:avLst/>
          </a:prstGeom>
          <a:solidFill>
            <a:srgbClr val="194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Scaling up green finance practices in Armenia</a:t>
            </a:r>
            <a:r>
              <a:rPr lang="hy-AM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Ծրագրի մասին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6" r="17406"/>
          <a:stretch/>
        </p:blipFill>
        <p:spPr>
          <a:xfrm>
            <a:off x="0" y="1163317"/>
            <a:ext cx="4757612" cy="45793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4810085" y="1128682"/>
            <a:ext cx="7305715" cy="4641736"/>
          </a:xfrm>
          <a:noFill/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1600" dirty="0">
                <a:solidFill>
                  <a:srgbClr val="003A79"/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Ծ</a:t>
            </a:r>
            <a:r>
              <a:rPr lang="hy-AM" altLang="en-US" sz="1600" dirty="0">
                <a:solidFill>
                  <a:srgbClr val="003A79"/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րագիրը իրականացվում է Շրջակա Միջավայրի նախարարության նախաձեռնությամբ և Կանաչ Կլիմայի Հիմնադրամի ֆինանսավորմամբ՝ միջազգային լավագույն փորձի տարածումն ու զարգացումը խթանելու նպատակով: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y-AM" altLang="en-US" sz="1800" dirty="0">
              <a:solidFill>
                <a:srgbClr val="003A79"/>
              </a:solidFill>
              <a:latin typeface="Sylfaen" panose="010A0502050306030303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y-AM" altLang="en-US" sz="1400" u="sng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Ծրագրի անվանում</a:t>
            </a:r>
            <a:r>
              <a:rPr lang="hy-AM" altLang="en-US" sz="1400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 - 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«Scaling up green finance practices in Armenia» </a:t>
            </a:r>
            <a:endParaRPr lang="hy-AM" altLang="en-US" sz="1400" dirty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y-AM" altLang="en-US" sz="1400" u="sng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Ծրագրի Տևողություն</a:t>
            </a:r>
            <a:r>
              <a:rPr lang="hy-AM" altLang="en-US" sz="1400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 – 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30</a:t>
            </a:r>
            <a:r>
              <a:rPr lang="hy-AM" altLang="en-US" sz="1400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 ամիս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y-AM" altLang="en-US" sz="1400" u="sng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Ծրագրի Բյուջե</a:t>
            </a:r>
            <a:r>
              <a:rPr lang="hy-AM" altLang="en-US" sz="1400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 – 664,000 ԱՄՆ դոլար</a:t>
            </a:r>
            <a:endParaRPr lang="en-US" altLang="en-US" sz="1400" dirty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y-AM" altLang="en-US" sz="1400" u="sng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Ծրագրի շահառուներ</a:t>
            </a:r>
            <a:r>
              <a:rPr lang="hy-AM" altLang="en-US" sz="1400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  - ՀՀ Կառավարություն, ՀՀ Կենտրոնական Բանկ,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y-AM" altLang="en-US" sz="1400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     Ֆինանսաբանկային համակարգ, մասնավոր հատված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hy-AM" altLang="en-US" sz="1400" u="sng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Ծրագրի հիմնական նպատակը</a:t>
            </a:r>
            <a:r>
              <a:rPr lang="hy-AM" altLang="en-US" sz="1400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 - ուսումնասիրել միջզգային լավագույն փորձը և ՀՀ-ում ներդնել «Կանաչ» ֆինանսավորման համար հստակ գործիքակազմ և մեթոդաբանություն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hy-AM" altLang="en-US" sz="1400" u="sng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Ծրագրի նախատեսված ավարտ</a:t>
            </a:r>
            <a:r>
              <a:rPr lang="hy-AM" altLang="en-US" sz="1400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 – 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10</a:t>
            </a:r>
            <a:r>
              <a:rPr lang="hy-AM" altLang="en-US" sz="1400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  <a:ea typeface="Arial" panose="020B0604020202020204" pitchFamily="34" charset="0"/>
              </a:rPr>
              <a:t>/2022թ.</a:t>
            </a:r>
          </a:p>
        </p:txBody>
      </p:sp>
    </p:spTree>
    <p:extLst>
      <p:ext uri="{BB962C8B-B14F-4D97-AF65-F5344CB8AC3E}">
        <p14:creationId xmlns:p14="http://schemas.microsoft.com/office/powerpoint/2010/main" val="137393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45352"/>
            <a:ext cx="12192000" cy="612648"/>
          </a:xfrm>
          <a:prstGeom prst="rect">
            <a:avLst/>
          </a:prstGeom>
          <a:solidFill>
            <a:srgbClr val="19498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 ԱՐՄՍՎԻՍԲԱՆԿ ՓԲԸ, 2022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0"/>
            <a:ext cx="11265408" cy="576072"/>
          </a:xfrm>
          <a:prstGeom prst="homePlate">
            <a:avLst/>
          </a:prstGeom>
          <a:solidFill>
            <a:srgbClr val="194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Scaling up green finance practices in Armenia</a:t>
            </a:r>
            <a:r>
              <a:rPr lang="hy-AM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Ծրագրի մասին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hy-AM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կառավարում/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85" y="833549"/>
            <a:ext cx="5705856" cy="53706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87760" y="2200222"/>
            <a:ext cx="6157592" cy="46166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y-AM" sz="18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Կառավարման Խորհուրդ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" y="2747765"/>
            <a:ext cx="6309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y-AM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Կառավարման Խորհուրդը </a:t>
            </a:r>
            <a:r>
              <a:rPr lang="hy-AM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բաղկացած է 6 անդամներից</a:t>
            </a:r>
            <a:r>
              <a:rPr lang="hy-AM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Կառավարման Խորհուրդը ձևավորվում է </a:t>
            </a:r>
            <a:r>
              <a:rPr lang="hy-AM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ՀՀ ՇՄՆ, ՀՀ ԷՆ և ՀՀ ԿԲ ներկայացուցիչներից</a:t>
            </a:r>
            <a:r>
              <a:rPr lang="hy-AM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472" y="3695940"/>
            <a:ext cx="6157592" cy="4752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y-AM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Ծրագրի Իրականացման մարմին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" y="4213304"/>
            <a:ext cx="62971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y-AM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Ծրագրի համակարգողը «ԱՐՄՍՎԻՍԲԱՆԿ» ՓԲԸ-ն է</a:t>
            </a:r>
            <a:r>
              <a:rPr lang="hy-AM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՝ հատուկ ձևավորված աշխատանքային խմբի միջոցով: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y-AM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Հիմնական որոշումները համաձայնեցվում  են Կառավարման Խորհրդի և Կանաչ Կլիմայի Հիմնադրամի հետ: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y-AM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Տարեկան աուդիտ և միջանկյան հաշվետվություններ են ներկայացվում Կանաչ Կլիմայի Հիմնադրամին։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424" y="690525"/>
            <a:ext cx="6157592" cy="5013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y-AM" sz="18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Կանաչ</a:t>
            </a:r>
            <a:r>
              <a:rPr kumimoji="0" lang="hy-AM" sz="1800" b="1" i="0" u="sng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Կլիմայի Հիմնադրամ</a:t>
            </a:r>
            <a:endParaRPr kumimoji="0" lang="hy-AM" sz="18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048" y="1280273"/>
            <a:ext cx="6309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y-AM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Կանաչ Կլիմայի Հիմանդրամի կողմից այս ծրագրի պատասխանատու և լիազոր մարմին է նշանակված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 Nations Office for Project Services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(UNOPS)</a:t>
            </a:r>
            <a:r>
              <a:rPr lang="hy-AM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y-AM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ը:  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0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45352"/>
            <a:ext cx="12192000" cy="612648"/>
          </a:xfrm>
          <a:prstGeom prst="rect">
            <a:avLst/>
          </a:prstGeom>
          <a:solidFill>
            <a:srgbClr val="19498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 ԱՐՄՍՎԻՍԲԱՆԿ ՓԲԸ,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0"/>
            <a:ext cx="11265408" cy="576072"/>
          </a:xfrm>
          <a:prstGeom prst="homePlate">
            <a:avLst/>
          </a:prstGeom>
          <a:solidFill>
            <a:srgbClr val="194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Scaling up green finance practices in Armenia</a:t>
            </a:r>
            <a:r>
              <a:rPr lang="hy-AM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Ծրագրի մասին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y-AM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գործընկերներ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6" y="954406"/>
            <a:ext cx="2740096" cy="86746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2066" r="12135" b="19848"/>
          <a:stretch/>
        </p:blipFill>
        <p:spPr>
          <a:xfrm>
            <a:off x="4474447" y="899093"/>
            <a:ext cx="2202044" cy="12137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68" y="997293"/>
            <a:ext cx="2478995" cy="8245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6" y="4483558"/>
            <a:ext cx="2141219" cy="14274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01" y="4646117"/>
            <a:ext cx="2141219" cy="12649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80" y="2906800"/>
            <a:ext cx="2176229" cy="1059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13" y="4639460"/>
            <a:ext cx="2855769" cy="14278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☑️E Co. / Eco Ltd — Consulting Organization from UK, experience with GCF,  AfDB, EBRD, EC, EIB, IADB, UNDP, WB, AFD, Enabel, CDB, GIZ, Horizon 2020,  GGGI — Energy, Environment &amp; NRM sectors — DevelopmentAid">
            <a:extLst>
              <a:ext uri="{FF2B5EF4-FFF2-40B4-BE49-F238E27FC236}">
                <a16:creationId xmlns:a16="http://schemas.microsoft.com/office/drawing/2014/main" id="{B04AEF04-3470-F4CC-9993-479636E0A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97" y="2432960"/>
            <a:ext cx="1490605" cy="116935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I · Shaping a more livable world">
            <a:extLst>
              <a:ext uri="{FF2B5EF4-FFF2-40B4-BE49-F238E27FC236}">
                <a16:creationId xmlns:a16="http://schemas.microsoft.com/office/drawing/2014/main" id="{58AB00C1-2BE8-1116-3946-29998C62C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44" y="2543175"/>
            <a:ext cx="2401357" cy="12508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stainalytics - Responsible Investment Association">
            <a:extLst>
              <a:ext uri="{FF2B5EF4-FFF2-40B4-BE49-F238E27FC236}">
                <a16:creationId xmlns:a16="http://schemas.microsoft.com/office/drawing/2014/main" id="{86D28CEB-0ED5-A8AB-432D-8D51973D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537" y="2854651"/>
            <a:ext cx="2675063" cy="6792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2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45352"/>
            <a:ext cx="12192000" cy="612648"/>
          </a:xfrm>
          <a:prstGeom prst="rect">
            <a:avLst/>
          </a:prstGeom>
          <a:solidFill>
            <a:srgbClr val="19498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dirty="0"/>
              <a:t>©  ԱՐՄՍՎԻՍԲԱՆԿ ՓԲԸ, 202</a:t>
            </a:r>
            <a:r>
              <a:rPr lang="en-US" dirty="0"/>
              <a:t>2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0"/>
            <a:ext cx="11265408" cy="576072"/>
          </a:xfrm>
          <a:prstGeom prst="homePlate">
            <a:avLst/>
          </a:prstGeom>
          <a:solidFill>
            <a:srgbClr val="194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sz="2400" dirty="0">
                <a:solidFill>
                  <a:schemeClr val="bg1"/>
                </a:solidFill>
              </a:rPr>
              <a:t>Իրականացված ծրագրեր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405"/>
            <a:ext cx="12192000" cy="2391808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93306" y="2362324"/>
            <a:ext cx="11946294" cy="264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6928" y="2362324"/>
            <a:ext cx="0" cy="262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9452" y="2624327"/>
            <a:ext cx="2604174" cy="11070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hy-AM" sz="1200" dirty="0"/>
              <a:t>Առկա և պոտենցիալ «կանաչ» ֆինանսավորման փորձի ուսումնասիրություն, գնահատում և հիմնական մասնակիցների նույնականացում:</a:t>
            </a:r>
            <a:endParaRPr lang="en-US" sz="1200" dirty="0"/>
          </a:p>
          <a:p>
            <a:pPr algn="just"/>
            <a:r>
              <a:rPr lang="en-US" sz="1200" b="1" dirty="0">
                <a:solidFill>
                  <a:srgbClr val="00B050"/>
                </a:solidFill>
              </a:rPr>
              <a:t>06/2020-10/2020</a:t>
            </a:r>
            <a:endParaRPr lang="hy-AM" sz="1200" b="1" dirty="0">
              <a:solidFill>
                <a:srgbClr val="00B05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21694" y="2075812"/>
            <a:ext cx="0" cy="262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08024" y="1242668"/>
            <a:ext cx="2131734" cy="8267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y-AM" sz="1200" dirty="0"/>
              <a:t>Միջազգային լավագույն փորձի ուսումնասիրություն և ադապտացում։</a:t>
            </a:r>
            <a:endParaRPr lang="en-US" sz="1200" dirty="0"/>
          </a:p>
          <a:p>
            <a:pPr algn="just"/>
            <a:r>
              <a:rPr lang="en-US" sz="1200" b="1" dirty="0">
                <a:solidFill>
                  <a:srgbClr val="00B050"/>
                </a:solidFill>
              </a:rPr>
              <a:t>11/2020-03/2021</a:t>
            </a:r>
            <a:endParaRPr lang="hy-AM" sz="1200" b="1" dirty="0">
              <a:solidFill>
                <a:srgbClr val="00B050"/>
              </a:solidFill>
            </a:endParaRPr>
          </a:p>
          <a:p>
            <a:pPr algn="just"/>
            <a:endParaRPr lang="hy-AM" sz="12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098731" y="2081908"/>
            <a:ext cx="0" cy="262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653702" y="1079067"/>
            <a:ext cx="2784206" cy="9962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y-AM" sz="1200" dirty="0"/>
              <a:t>Ոլորտը կանոնակարգող համակարգի մանրամասն ուսումնասիրություն</a:t>
            </a:r>
            <a:r>
              <a:rPr lang="en-US" sz="1200" dirty="0"/>
              <a:t> </a:t>
            </a:r>
            <a:r>
              <a:rPr lang="hy-AM" sz="1200" dirty="0"/>
              <a:t>և </a:t>
            </a:r>
            <a:r>
              <a:rPr lang="en-US" sz="1200" dirty="0"/>
              <a:t> </a:t>
            </a:r>
            <a:r>
              <a:rPr lang="hy-AM" sz="1200" dirty="0"/>
              <a:t>բարեփոխումներ իրականացնելու առաջարկների ձևաորում և ներկայացում: </a:t>
            </a:r>
            <a:r>
              <a:rPr lang="hy-AM" sz="1200" b="1" dirty="0">
                <a:solidFill>
                  <a:srgbClr val="00B050"/>
                </a:solidFill>
              </a:rPr>
              <a:t>05</a:t>
            </a:r>
            <a:r>
              <a:rPr lang="en-US" sz="1200" b="1" dirty="0">
                <a:solidFill>
                  <a:srgbClr val="00B050"/>
                </a:solidFill>
              </a:rPr>
              <a:t>/202</a:t>
            </a:r>
            <a:r>
              <a:rPr lang="hy-AM" sz="1200" b="1" dirty="0">
                <a:solidFill>
                  <a:srgbClr val="00B050"/>
                </a:solidFill>
              </a:rPr>
              <a:t>1 </a:t>
            </a:r>
            <a:r>
              <a:rPr lang="en-US" sz="1200" b="1" dirty="0">
                <a:solidFill>
                  <a:srgbClr val="00B050"/>
                </a:solidFill>
              </a:rPr>
              <a:t>-</a:t>
            </a:r>
            <a:r>
              <a:rPr lang="hy-AM" sz="1200" b="1" dirty="0">
                <a:solidFill>
                  <a:srgbClr val="00B050"/>
                </a:solidFill>
              </a:rPr>
              <a:t> </a:t>
            </a:r>
            <a:r>
              <a:rPr lang="en-US" sz="1200" b="1" dirty="0">
                <a:solidFill>
                  <a:srgbClr val="00B050"/>
                </a:solidFill>
              </a:rPr>
              <a:t>0</a:t>
            </a:r>
            <a:r>
              <a:rPr lang="hy-AM" sz="1200" b="1" dirty="0">
                <a:solidFill>
                  <a:srgbClr val="00B050"/>
                </a:solidFill>
              </a:rPr>
              <a:t>9</a:t>
            </a:r>
            <a:r>
              <a:rPr lang="en-US" sz="1200" b="1" dirty="0">
                <a:solidFill>
                  <a:srgbClr val="00B050"/>
                </a:solidFill>
              </a:rPr>
              <a:t>/2021</a:t>
            </a:r>
            <a:endParaRPr lang="hy-AM" sz="1200" b="1" dirty="0">
              <a:solidFill>
                <a:srgbClr val="00B050"/>
              </a:solidFill>
            </a:endParaRPr>
          </a:p>
          <a:p>
            <a:pPr algn="just"/>
            <a:endParaRPr lang="hy-AM" sz="1200" dirty="0"/>
          </a:p>
          <a:p>
            <a:pPr algn="just"/>
            <a:r>
              <a:rPr lang="hy-AM" sz="1200" dirty="0"/>
              <a:t>                       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340628" y="2377009"/>
            <a:ext cx="0" cy="262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109441" y="2612986"/>
            <a:ext cx="2436534" cy="11101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hy-AM" sz="1200" dirty="0"/>
              <a:t>Գլոբալ տաքացում զսպող նախագծերի պլանավորման և իրականացման խթանման նպատակով մեթոդոլոգիական հիմքերի ստեղծում</a:t>
            </a:r>
          </a:p>
          <a:p>
            <a:pPr algn="just"/>
            <a:r>
              <a:rPr lang="en-US" sz="1200" b="1" dirty="0">
                <a:solidFill>
                  <a:srgbClr val="00B050"/>
                </a:solidFill>
              </a:rPr>
              <a:t>0</a:t>
            </a:r>
            <a:r>
              <a:rPr lang="hy-AM" sz="1200" b="1" dirty="0">
                <a:solidFill>
                  <a:srgbClr val="00B050"/>
                </a:solidFill>
              </a:rPr>
              <a:t>6</a:t>
            </a:r>
            <a:r>
              <a:rPr lang="en-US" sz="1200" b="1" dirty="0">
                <a:solidFill>
                  <a:srgbClr val="00B050"/>
                </a:solidFill>
              </a:rPr>
              <a:t>/202</a:t>
            </a:r>
            <a:r>
              <a:rPr lang="hy-AM" sz="1200" b="1" dirty="0">
                <a:solidFill>
                  <a:srgbClr val="00B050"/>
                </a:solidFill>
              </a:rPr>
              <a:t>1 </a:t>
            </a:r>
            <a:r>
              <a:rPr lang="en-US" sz="1200" b="1" dirty="0">
                <a:solidFill>
                  <a:srgbClr val="00B050"/>
                </a:solidFill>
              </a:rPr>
              <a:t>-</a:t>
            </a:r>
            <a:r>
              <a:rPr lang="hy-AM" sz="1200" b="1" dirty="0">
                <a:solidFill>
                  <a:srgbClr val="00B050"/>
                </a:solidFill>
              </a:rPr>
              <a:t> 10</a:t>
            </a:r>
            <a:r>
              <a:rPr lang="en-US" sz="1200" b="1" dirty="0">
                <a:solidFill>
                  <a:srgbClr val="00B050"/>
                </a:solidFill>
              </a:rPr>
              <a:t>/202</a:t>
            </a:r>
            <a:r>
              <a:rPr lang="hy-AM" sz="1200" b="1" dirty="0">
                <a:solidFill>
                  <a:srgbClr val="00B050"/>
                </a:solidFill>
              </a:rPr>
              <a:t>1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262257" y="2094931"/>
            <a:ext cx="0" cy="262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629586" y="1378525"/>
            <a:ext cx="2482254" cy="6978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y-AM" sz="1200" dirty="0"/>
              <a:t>Շահառուների կարողությունների զարգացում</a:t>
            </a:r>
            <a:endParaRPr lang="en-US" sz="1200" b="1" dirty="0">
              <a:solidFill>
                <a:srgbClr val="00B050"/>
              </a:solidFill>
            </a:endParaRPr>
          </a:p>
          <a:p>
            <a:pPr algn="just"/>
            <a:r>
              <a:rPr lang="hy-AM" sz="1200" b="1" dirty="0">
                <a:solidFill>
                  <a:srgbClr val="00B050"/>
                </a:solidFill>
              </a:rPr>
              <a:t>10/2021</a:t>
            </a:r>
          </a:p>
          <a:p>
            <a:pPr algn="just"/>
            <a:endParaRPr lang="hy-AM" sz="12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814218" y="2383105"/>
            <a:ext cx="0" cy="262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936673" y="2612986"/>
            <a:ext cx="2436534" cy="8294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hy-AM" sz="1200" dirty="0"/>
              <a:t>Մասնավոր հատվածի մոբիլիզացում «կլիմայական» ֆինանսավորման ուղղությամբ</a:t>
            </a:r>
          </a:p>
          <a:p>
            <a:pPr algn="just"/>
            <a:r>
              <a:rPr lang="en-US" sz="1200" b="1" dirty="0">
                <a:solidFill>
                  <a:srgbClr val="00B050"/>
                </a:solidFill>
              </a:rPr>
              <a:t>0</a:t>
            </a:r>
            <a:r>
              <a:rPr lang="hy-AM" sz="1200" b="1" dirty="0">
                <a:solidFill>
                  <a:srgbClr val="00B050"/>
                </a:solidFill>
              </a:rPr>
              <a:t>6</a:t>
            </a:r>
            <a:r>
              <a:rPr lang="en-US" sz="1200" b="1" dirty="0">
                <a:solidFill>
                  <a:srgbClr val="00B050"/>
                </a:solidFill>
              </a:rPr>
              <a:t>/202</a:t>
            </a:r>
            <a:r>
              <a:rPr lang="hy-AM" sz="1200" b="1" dirty="0">
                <a:solidFill>
                  <a:srgbClr val="00B050"/>
                </a:solidFill>
              </a:rPr>
              <a:t>1 </a:t>
            </a:r>
            <a:r>
              <a:rPr lang="en-US" sz="1200" b="1" dirty="0">
                <a:solidFill>
                  <a:srgbClr val="00B050"/>
                </a:solidFill>
              </a:rPr>
              <a:t>-</a:t>
            </a:r>
            <a:r>
              <a:rPr lang="hy-AM" sz="1200" b="1" dirty="0">
                <a:solidFill>
                  <a:srgbClr val="00B050"/>
                </a:solidFill>
              </a:rPr>
              <a:t> 10</a:t>
            </a:r>
            <a:r>
              <a:rPr lang="en-US" sz="1200" b="1" dirty="0">
                <a:solidFill>
                  <a:srgbClr val="00B050"/>
                </a:solidFill>
              </a:rPr>
              <a:t>/202</a:t>
            </a:r>
            <a:r>
              <a:rPr lang="hy-AM" sz="1200" b="1" dirty="0">
                <a:solidFill>
                  <a:srgbClr val="00B050"/>
                </a:solidFill>
              </a:rPr>
              <a:t>1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0442173" y="2047014"/>
            <a:ext cx="3048" cy="312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8314945" y="1181419"/>
            <a:ext cx="3273552" cy="8849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y-AM" sz="1200" dirty="0"/>
              <a:t>Վերոնշյալ գործողությունների արդյունքների հիման վրա համապատասխան առաջարկությունների մշակում</a:t>
            </a:r>
            <a:endParaRPr lang="en-US" sz="1200" b="1" dirty="0">
              <a:solidFill>
                <a:srgbClr val="00B050"/>
              </a:solidFill>
            </a:endParaRPr>
          </a:p>
          <a:p>
            <a:pPr algn="just"/>
            <a:r>
              <a:rPr lang="hy-AM" sz="1200" b="1" dirty="0">
                <a:solidFill>
                  <a:srgbClr val="00B050"/>
                </a:solidFill>
              </a:rPr>
              <a:t>09/2022</a:t>
            </a:r>
          </a:p>
          <a:p>
            <a:pPr algn="just"/>
            <a:endParaRPr lang="hy-AM" sz="1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539D4A-0D60-2BF8-24D1-DDF571FBD915}"/>
              </a:ext>
            </a:extLst>
          </p:cNvPr>
          <p:cNvCxnSpPr/>
          <p:nvPr/>
        </p:nvCxnSpPr>
        <p:spPr>
          <a:xfrm>
            <a:off x="9689037" y="2390034"/>
            <a:ext cx="0" cy="262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28">
            <a:extLst>
              <a:ext uri="{FF2B5EF4-FFF2-40B4-BE49-F238E27FC236}">
                <a16:creationId xmlns:a16="http://schemas.microsoft.com/office/drawing/2014/main" id="{4E2F1730-51DB-0406-3A22-CA66BDB02EF0}"/>
              </a:ext>
            </a:extLst>
          </p:cNvPr>
          <p:cNvSpPr/>
          <p:nvPr/>
        </p:nvSpPr>
        <p:spPr>
          <a:xfrm>
            <a:off x="8811491" y="2619915"/>
            <a:ext cx="2930234" cy="10446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hy-AM" sz="1200" dirty="0"/>
              <a:t>Կանաչ Պարտատոմսերի թողարկման մեթոդաբանական ուղեցույցի կազմում և աջակցություն մրցակցային կարգով ընտրված երկու շահառուներին </a:t>
            </a:r>
            <a:r>
              <a:rPr lang="en-US" sz="1200" b="1" dirty="0">
                <a:solidFill>
                  <a:srgbClr val="00B050"/>
                </a:solidFill>
              </a:rPr>
              <a:t>0</a:t>
            </a:r>
            <a:r>
              <a:rPr lang="hy-AM" sz="1200" b="1" dirty="0">
                <a:solidFill>
                  <a:srgbClr val="00B050"/>
                </a:solidFill>
              </a:rPr>
              <a:t>6</a:t>
            </a:r>
            <a:r>
              <a:rPr lang="en-US" sz="1200" b="1" dirty="0">
                <a:solidFill>
                  <a:srgbClr val="00B050"/>
                </a:solidFill>
              </a:rPr>
              <a:t>/2022</a:t>
            </a:r>
            <a:r>
              <a:rPr lang="hy-AM" sz="1200" b="1" dirty="0">
                <a:solidFill>
                  <a:srgbClr val="00B050"/>
                </a:solidFill>
              </a:rPr>
              <a:t> </a:t>
            </a:r>
            <a:r>
              <a:rPr lang="en-US" sz="1200" b="1" dirty="0">
                <a:solidFill>
                  <a:srgbClr val="00B050"/>
                </a:solidFill>
              </a:rPr>
              <a:t>-</a:t>
            </a:r>
            <a:r>
              <a:rPr lang="hy-AM" sz="1200" b="1" dirty="0">
                <a:solidFill>
                  <a:srgbClr val="00B050"/>
                </a:solidFill>
              </a:rPr>
              <a:t> 10</a:t>
            </a:r>
            <a:r>
              <a:rPr lang="en-US" sz="1200" b="1">
                <a:solidFill>
                  <a:srgbClr val="00B050"/>
                </a:solidFill>
              </a:rPr>
              <a:t>/202</a:t>
            </a:r>
            <a:r>
              <a:rPr lang="en-US" sz="1200" b="1" dirty="0">
                <a:solidFill>
                  <a:srgbClr val="00B050"/>
                </a:solidFill>
              </a:rPr>
              <a:t>2</a:t>
            </a:r>
            <a:endParaRPr lang="hy-AM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0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45352"/>
            <a:ext cx="12192000" cy="612648"/>
          </a:xfrm>
          <a:prstGeom prst="rect">
            <a:avLst/>
          </a:prstGeom>
          <a:solidFill>
            <a:srgbClr val="19498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dirty="0"/>
              <a:t>©  ԱՐՄՍՎԻՍԲԱՆԿ ՓԲԸ, 202</a:t>
            </a:r>
            <a:r>
              <a:rPr lang="en-US" dirty="0"/>
              <a:t>2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0"/>
            <a:ext cx="11265408" cy="576072"/>
          </a:xfrm>
          <a:prstGeom prst="homePlate">
            <a:avLst/>
          </a:prstGeom>
          <a:solidFill>
            <a:srgbClr val="1949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sz="2400" dirty="0">
                <a:solidFill>
                  <a:schemeClr val="bg1"/>
                </a:solidFill>
              </a:rPr>
              <a:t>Ակնկալվող արդյունքեր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760" y="4689991"/>
            <a:ext cx="11642848" cy="6735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dirty="0">
                <a:solidFill>
                  <a:schemeClr val="tx1"/>
                </a:solidFill>
              </a:rPr>
              <a:t>«Կանաչ Ֆինանսավորման» ոլորտում միջազգային փորձի  ուսումնասիրություն և նոր գործիքակազմի ներդրում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760" y="1084393"/>
            <a:ext cx="6714232" cy="5049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dirty="0">
                <a:solidFill>
                  <a:schemeClr val="tx1"/>
                </a:solidFill>
              </a:rPr>
              <a:t>Ոլորտի վերաբերյալ օգտակար տվյալների բազայի ստեղծում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760" y="3812815"/>
            <a:ext cx="10525080" cy="5886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dirty="0">
                <a:solidFill>
                  <a:schemeClr val="tx1"/>
                </a:solidFill>
              </a:rPr>
              <a:t>Ֆինանսական կառույցների  անձնակազմի մասնագիտական կարողությունների էական զարգացում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759" y="1877902"/>
            <a:ext cx="8364585" cy="6377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dirty="0">
                <a:solidFill>
                  <a:schemeClr val="tx1"/>
                </a:solidFill>
              </a:rPr>
              <a:t>ՀՀ-ում կլիմայական փոփոխությունների զսպմանը ուղղված ջանքերի ավելացում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760" y="2804210"/>
            <a:ext cx="9018520" cy="7200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y-AM" dirty="0">
                <a:solidFill>
                  <a:schemeClr val="tx1"/>
                </a:solidFill>
              </a:rPr>
              <a:t>«Կանաչ ֆինանսավորման» ոլորտը կարգավորող օրենսդրական բարեփոխումներ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1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520</Words>
  <Application>Microsoft Office PowerPoint</Application>
  <PresentationFormat>Widescreen</PresentationFormat>
  <Paragraphs>66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Sylfaen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Ara Makaryan</cp:lastModifiedBy>
  <cp:revision>143</cp:revision>
  <dcterms:created xsi:type="dcterms:W3CDTF">2021-08-16T05:02:04Z</dcterms:created>
  <dcterms:modified xsi:type="dcterms:W3CDTF">2022-10-12T03:34:21Z</dcterms:modified>
</cp:coreProperties>
</file>