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0" r:id="rId2"/>
    <p:sldMasterId id="2147483699" r:id="rId3"/>
    <p:sldMasterId id="2147483713" r:id="rId4"/>
    <p:sldMasterId id="2147483727" r:id="rId5"/>
  </p:sldMasterIdLst>
  <p:notesMasterIdLst>
    <p:notesMasterId r:id="rId43"/>
  </p:notesMasterIdLst>
  <p:sldIdLst>
    <p:sldId id="256" r:id="rId6"/>
    <p:sldId id="1081" r:id="rId7"/>
    <p:sldId id="1132" r:id="rId8"/>
    <p:sldId id="1129" r:id="rId9"/>
    <p:sldId id="1133" r:id="rId10"/>
    <p:sldId id="1121" r:id="rId11"/>
    <p:sldId id="1139" r:id="rId12"/>
    <p:sldId id="1141" r:id="rId13"/>
    <p:sldId id="1137" r:id="rId14"/>
    <p:sldId id="1127" r:id="rId15"/>
    <p:sldId id="1140" r:id="rId16"/>
    <p:sldId id="1134" r:id="rId17"/>
    <p:sldId id="1049" r:id="rId18"/>
    <p:sldId id="1135" r:id="rId19"/>
    <p:sldId id="1128" r:id="rId20"/>
    <p:sldId id="1131" r:id="rId21"/>
    <p:sldId id="1118" r:id="rId22"/>
    <p:sldId id="1114" r:id="rId23"/>
    <p:sldId id="1136" r:id="rId24"/>
    <p:sldId id="1130" r:id="rId25"/>
    <p:sldId id="260" r:id="rId26"/>
    <p:sldId id="1124" r:id="rId27"/>
    <p:sldId id="1125" r:id="rId28"/>
    <p:sldId id="1126" r:id="rId29"/>
    <p:sldId id="1138" r:id="rId30"/>
    <p:sldId id="1083" r:id="rId31"/>
    <p:sldId id="1051" r:id="rId32"/>
    <p:sldId id="1108" r:id="rId33"/>
    <p:sldId id="1105" r:id="rId34"/>
    <p:sldId id="1110" r:id="rId35"/>
    <p:sldId id="1111" r:id="rId36"/>
    <p:sldId id="1112" r:id="rId37"/>
    <p:sldId id="1113" r:id="rId38"/>
    <p:sldId id="1106" r:id="rId39"/>
    <p:sldId id="1115" r:id="rId40"/>
    <p:sldId id="1116" r:id="rId41"/>
    <p:sldId id="1117" r:id="rId4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78DFF7-359B-44F5-94B1-B4C4355DD0FA}" v="7" dt="2022-10-11T19:08:48.9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10" autoAdjust="0"/>
    <p:restoredTop sz="97043" autoAdjust="0"/>
  </p:normalViewPr>
  <p:slideViewPr>
    <p:cSldViewPr snapToGrid="0" snapToObjects="1">
      <p:cViewPr varScale="1">
        <p:scale>
          <a:sx n="130" d="100"/>
          <a:sy n="130" d="100"/>
        </p:scale>
        <p:origin x="252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F926AF-81B6-46D8-9ACC-304F2F70047B}" type="doc">
      <dgm:prSet loTypeId="urn:microsoft.com/office/officeart/2005/8/layout/hList1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hr-HR"/>
        </a:p>
      </dgm:t>
    </dgm:pt>
    <dgm:pt modelId="{511A5E56-082D-4862-B6F0-59D334A2EEE7}">
      <dgm:prSet phldrT="[Text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 sz="1600" b="1" noProof="0" dirty="0"/>
            <a:t>Project categories</a:t>
          </a:r>
          <a:endParaRPr lang="en-US" sz="1600" b="1" noProof="0" dirty="0">
            <a:highlight>
              <a:srgbClr val="FFFF00"/>
            </a:highlight>
          </a:endParaRPr>
        </a:p>
      </dgm:t>
    </dgm:pt>
    <dgm:pt modelId="{A11DA30D-63B2-43FB-8D15-3CED417FF76A}" type="parTrans" cxnId="{3E11BF24-E8A3-439B-A78C-F9EDA22A7EBE}">
      <dgm:prSet/>
      <dgm:spPr/>
      <dgm:t>
        <a:bodyPr/>
        <a:lstStyle/>
        <a:p>
          <a:endParaRPr lang="hr-HR" sz="1400"/>
        </a:p>
      </dgm:t>
    </dgm:pt>
    <dgm:pt modelId="{FFA7A6A4-444D-48F1-BADD-C70B2F53F96F}" type="sibTrans" cxnId="{3E11BF24-E8A3-439B-A78C-F9EDA22A7EBE}">
      <dgm:prSet/>
      <dgm:spPr/>
      <dgm:t>
        <a:bodyPr/>
        <a:lstStyle/>
        <a:p>
          <a:endParaRPr lang="hr-HR" sz="1400"/>
        </a:p>
      </dgm:t>
    </dgm:pt>
    <dgm:pt modelId="{A926B8B6-3792-4FCF-8E1F-E055B998026B}">
      <dgm:prSet phldrT="[Text]"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lnSpc>
              <a:spcPct val="150000"/>
            </a:lnSpc>
          </a:pPr>
          <a:r>
            <a:rPr lang="en-US" sz="1100" noProof="0" dirty="0"/>
            <a:t>Sectors available</a:t>
          </a:r>
          <a:endParaRPr lang="en-US" sz="1100" noProof="0" dirty="0">
            <a:highlight>
              <a:srgbClr val="FFFF00"/>
            </a:highlight>
          </a:endParaRPr>
        </a:p>
      </dgm:t>
    </dgm:pt>
    <dgm:pt modelId="{FFB533C1-0ED5-4734-88A3-C6E73A17C85B}" type="parTrans" cxnId="{E8C5FE99-1D22-4FE3-B3C4-0E4C2BE1BAAA}">
      <dgm:prSet/>
      <dgm:spPr/>
      <dgm:t>
        <a:bodyPr/>
        <a:lstStyle/>
        <a:p>
          <a:endParaRPr lang="hr-HR" sz="1400"/>
        </a:p>
      </dgm:t>
    </dgm:pt>
    <dgm:pt modelId="{46909A12-EEC3-4EB3-BE16-1265268B5337}" type="sibTrans" cxnId="{E8C5FE99-1D22-4FE3-B3C4-0E4C2BE1BAAA}">
      <dgm:prSet/>
      <dgm:spPr/>
      <dgm:t>
        <a:bodyPr/>
        <a:lstStyle/>
        <a:p>
          <a:endParaRPr lang="hr-HR" sz="1400"/>
        </a:p>
      </dgm:t>
    </dgm:pt>
    <dgm:pt modelId="{DE2DA01F-3FC1-456A-8F0B-87D1DBCB425A}">
      <dgm:prSet phldrT="[Text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 sz="1600" b="1" noProof="0" dirty="0"/>
            <a:t>Reporting requirements</a:t>
          </a:r>
          <a:endParaRPr lang="en-US" sz="1600" b="1" noProof="0" dirty="0">
            <a:highlight>
              <a:srgbClr val="FFFF00"/>
            </a:highlight>
          </a:endParaRPr>
        </a:p>
      </dgm:t>
    </dgm:pt>
    <dgm:pt modelId="{05848894-37D3-43C8-B84D-41C509714EE9}" type="parTrans" cxnId="{9760ECE3-F436-4660-AB30-7434F04BCBA9}">
      <dgm:prSet/>
      <dgm:spPr/>
      <dgm:t>
        <a:bodyPr/>
        <a:lstStyle/>
        <a:p>
          <a:endParaRPr lang="hr-HR" sz="1400"/>
        </a:p>
      </dgm:t>
    </dgm:pt>
    <dgm:pt modelId="{1AEBCE68-8C37-4172-86ED-F1407B0D79AF}" type="sibTrans" cxnId="{9760ECE3-F436-4660-AB30-7434F04BCBA9}">
      <dgm:prSet/>
      <dgm:spPr/>
      <dgm:t>
        <a:bodyPr/>
        <a:lstStyle/>
        <a:p>
          <a:endParaRPr lang="hr-HR" sz="1400"/>
        </a:p>
      </dgm:t>
    </dgm:pt>
    <dgm:pt modelId="{F4EE115B-CBBD-4ED6-8A56-2DCD65E2288C}">
      <dgm:prSet phldrT="[Text]"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lnSpc>
              <a:spcPct val="150000"/>
            </a:lnSpc>
          </a:pPr>
          <a:r>
            <a:rPr lang="en-US" sz="1100" noProof="0" dirty="0"/>
            <a:t>Reference to the framework</a:t>
          </a:r>
          <a:endParaRPr lang="en-US" sz="1100" noProof="0" dirty="0">
            <a:highlight>
              <a:srgbClr val="FFFF00"/>
            </a:highlight>
          </a:endParaRPr>
        </a:p>
      </dgm:t>
    </dgm:pt>
    <dgm:pt modelId="{2D891ABB-FB03-4F63-80F3-BBA19EA5AC3C}" type="parTrans" cxnId="{7CE3E4EB-CC29-4057-B405-E988F9C0E77C}">
      <dgm:prSet/>
      <dgm:spPr/>
      <dgm:t>
        <a:bodyPr/>
        <a:lstStyle/>
        <a:p>
          <a:endParaRPr lang="hr-HR" sz="1400"/>
        </a:p>
      </dgm:t>
    </dgm:pt>
    <dgm:pt modelId="{795F038D-A498-4D5A-B8C6-1EEDD08CF082}" type="sibTrans" cxnId="{7CE3E4EB-CC29-4057-B405-E988F9C0E77C}">
      <dgm:prSet/>
      <dgm:spPr/>
      <dgm:t>
        <a:bodyPr/>
        <a:lstStyle/>
        <a:p>
          <a:endParaRPr lang="hr-HR" sz="1400"/>
        </a:p>
      </dgm:t>
    </dgm:pt>
    <dgm:pt modelId="{2397779B-DFD4-42FA-AC14-6C4EDC7755FF}">
      <dgm:prSet phldrT="[Text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 sz="1600" b="1" noProof="0" dirty="0"/>
            <a:t>External review / verification requirements</a:t>
          </a:r>
        </a:p>
      </dgm:t>
    </dgm:pt>
    <dgm:pt modelId="{33719513-25CB-4B5E-8CE2-5BD38CF43D4C}" type="parTrans" cxnId="{5AF173C4-CB3B-4F8D-AB81-768B933C8687}">
      <dgm:prSet/>
      <dgm:spPr/>
      <dgm:t>
        <a:bodyPr/>
        <a:lstStyle/>
        <a:p>
          <a:endParaRPr lang="hr-HR" sz="1400"/>
        </a:p>
      </dgm:t>
    </dgm:pt>
    <dgm:pt modelId="{C3728E53-97F0-4098-89F8-2DEF2FB63BDF}" type="sibTrans" cxnId="{5AF173C4-CB3B-4F8D-AB81-768B933C8687}">
      <dgm:prSet/>
      <dgm:spPr/>
      <dgm:t>
        <a:bodyPr/>
        <a:lstStyle/>
        <a:p>
          <a:endParaRPr lang="hr-HR" sz="1400"/>
        </a:p>
      </dgm:t>
    </dgm:pt>
    <dgm:pt modelId="{4FACA563-742B-4CDA-92F1-CAC28BB46E2C}">
      <dgm:prSet phldrT="[Text]"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lnSpc>
              <a:spcPct val="150000"/>
            </a:lnSpc>
          </a:pPr>
          <a:r>
            <a:rPr lang="en-GB" sz="1100" noProof="0" dirty="0"/>
            <a:t>External review</a:t>
          </a:r>
          <a:endParaRPr lang="en-GB" sz="1100" noProof="0" dirty="0">
            <a:highlight>
              <a:srgbClr val="FFFF00"/>
            </a:highlight>
          </a:endParaRPr>
        </a:p>
      </dgm:t>
    </dgm:pt>
    <dgm:pt modelId="{868FD162-5668-4BB7-B393-6A146204F516}" type="parTrans" cxnId="{90C90DA7-F647-4DF6-9506-5F68CE042CDE}">
      <dgm:prSet/>
      <dgm:spPr/>
      <dgm:t>
        <a:bodyPr/>
        <a:lstStyle/>
        <a:p>
          <a:endParaRPr lang="hr-HR" sz="1400"/>
        </a:p>
      </dgm:t>
    </dgm:pt>
    <dgm:pt modelId="{01FDD998-399F-44C9-874A-03F516CBB2EF}" type="sibTrans" cxnId="{90C90DA7-F647-4DF6-9506-5F68CE042CDE}">
      <dgm:prSet/>
      <dgm:spPr/>
      <dgm:t>
        <a:bodyPr/>
        <a:lstStyle/>
        <a:p>
          <a:endParaRPr lang="hr-HR" sz="1400"/>
        </a:p>
      </dgm:t>
    </dgm:pt>
    <dgm:pt modelId="{8CFAD51D-7326-43A4-9FF4-9B8F5778C62F}">
      <dgm:prSet phldrT="[Text]"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lnSpc>
              <a:spcPct val="150000"/>
            </a:lnSpc>
          </a:pPr>
          <a:r>
            <a:rPr lang="en-GB" sz="1100" noProof="0" dirty="0"/>
            <a:t>Publication of external review</a:t>
          </a:r>
          <a:endParaRPr lang="en-GB" sz="1100" noProof="0" dirty="0">
            <a:highlight>
              <a:srgbClr val="FFFF00"/>
            </a:highlight>
          </a:endParaRPr>
        </a:p>
      </dgm:t>
    </dgm:pt>
    <dgm:pt modelId="{DB49539F-2C8B-4C26-B08D-7FD0350F429D}" type="parTrans" cxnId="{F26B5142-D56F-480E-8B9B-F78297FF9695}">
      <dgm:prSet/>
      <dgm:spPr/>
      <dgm:t>
        <a:bodyPr/>
        <a:lstStyle/>
        <a:p>
          <a:endParaRPr lang="hr-HR" sz="1400"/>
        </a:p>
      </dgm:t>
    </dgm:pt>
    <dgm:pt modelId="{BACFBA80-44E0-4798-8AB7-06796A3110A4}" type="sibTrans" cxnId="{F26B5142-D56F-480E-8B9B-F78297FF9695}">
      <dgm:prSet/>
      <dgm:spPr/>
      <dgm:t>
        <a:bodyPr/>
        <a:lstStyle/>
        <a:p>
          <a:endParaRPr lang="hr-HR" sz="1400"/>
        </a:p>
      </dgm:t>
    </dgm:pt>
    <dgm:pt modelId="{0CEF099D-37DF-415A-8DB8-19C4DA792B54}">
      <dgm:prSet phldrT="[Text]"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lnSpc>
              <a:spcPct val="150000"/>
            </a:lnSpc>
          </a:pPr>
          <a:r>
            <a:rPr lang="en-US" sz="1100" noProof="0" dirty="0"/>
            <a:t>Types of projects and eligibility</a:t>
          </a:r>
          <a:endParaRPr lang="en-US" sz="1100" noProof="0" dirty="0">
            <a:highlight>
              <a:srgbClr val="FFFF00"/>
            </a:highlight>
          </a:endParaRPr>
        </a:p>
      </dgm:t>
    </dgm:pt>
    <dgm:pt modelId="{290F7C32-0F20-447F-A6C1-0B58672647C1}" type="parTrans" cxnId="{89D3DA12-1BCB-4316-AB7A-109ACDEBA309}">
      <dgm:prSet/>
      <dgm:spPr/>
      <dgm:t>
        <a:bodyPr/>
        <a:lstStyle/>
        <a:p>
          <a:endParaRPr lang="hr-HR" sz="1400"/>
        </a:p>
      </dgm:t>
    </dgm:pt>
    <dgm:pt modelId="{B713EB90-8C22-4165-A9DD-3821E445AD94}" type="sibTrans" cxnId="{89D3DA12-1BCB-4316-AB7A-109ACDEBA309}">
      <dgm:prSet/>
      <dgm:spPr/>
      <dgm:t>
        <a:bodyPr/>
        <a:lstStyle/>
        <a:p>
          <a:endParaRPr lang="hr-HR" sz="1400"/>
        </a:p>
      </dgm:t>
    </dgm:pt>
    <dgm:pt modelId="{9E8C900B-ED70-4FBC-A6F6-6CAEE2FDB1E7}">
      <dgm:prSet phldrT="[Text]"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lnSpc>
              <a:spcPct val="150000"/>
            </a:lnSpc>
          </a:pPr>
          <a:r>
            <a:rPr lang="en-US" sz="1100" noProof="0" dirty="0"/>
            <a:t>Impact reporting</a:t>
          </a:r>
          <a:endParaRPr lang="en-US" sz="1100" noProof="0" dirty="0">
            <a:highlight>
              <a:srgbClr val="FFFF00"/>
            </a:highlight>
          </a:endParaRPr>
        </a:p>
      </dgm:t>
    </dgm:pt>
    <dgm:pt modelId="{BF172FA0-50DC-4FE3-8B2B-9AD5A8369686}" type="parTrans" cxnId="{221A3A1C-875F-49B2-B10D-A9771091D0A1}">
      <dgm:prSet/>
      <dgm:spPr/>
      <dgm:t>
        <a:bodyPr/>
        <a:lstStyle/>
        <a:p>
          <a:endParaRPr lang="hr-HR" sz="1400"/>
        </a:p>
      </dgm:t>
    </dgm:pt>
    <dgm:pt modelId="{2147C0F2-2013-4C75-9213-446EB8BA7478}" type="sibTrans" cxnId="{221A3A1C-875F-49B2-B10D-A9771091D0A1}">
      <dgm:prSet/>
      <dgm:spPr/>
      <dgm:t>
        <a:bodyPr/>
        <a:lstStyle/>
        <a:p>
          <a:endParaRPr lang="hr-HR" sz="1400"/>
        </a:p>
      </dgm:t>
    </dgm:pt>
    <dgm:pt modelId="{E2BEC789-15BF-41B9-86C9-6BF79A70CDB0}">
      <dgm:prSet phldrT="[Text]"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lnSpc>
              <a:spcPct val="150000"/>
            </a:lnSpc>
          </a:pPr>
          <a:r>
            <a:rPr lang="en-GB" sz="1100" noProof="0" dirty="0"/>
            <a:t>Accreditation of external reviewers</a:t>
          </a:r>
          <a:endParaRPr lang="en-GB" sz="1100" noProof="0" dirty="0">
            <a:highlight>
              <a:srgbClr val="FFFF00"/>
            </a:highlight>
          </a:endParaRPr>
        </a:p>
      </dgm:t>
    </dgm:pt>
    <dgm:pt modelId="{B04F3AFE-847A-414C-9F89-EE32C94ABB19}" type="parTrans" cxnId="{5F454814-121F-46B7-87A9-4684C80558D6}">
      <dgm:prSet/>
      <dgm:spPr/>
      <dgm:t>
        <a:bodyPr/>
        <a:lstStyle/>
        <a:p>
          <a:endParaRPr lang="hr-HR" sz="1400"/>
        </a:p>
      </dgm:t>
    </dgm:pt>
    <dgm:pt modelId="{C19AE19D-E918-4432-A050-E35DA7D2E135}" type="sibTrans" cxnId="{5F454814-121F-46B7-87A9-4684C80558D6}">
      <dgm:prSet/>
      <dgm:spPr/>
      <dgm:t>
        <a:bodyPr/>
        <a:lstStyle/>
        <a:p>
          <a:endParaRPr lang="hr-HR" sz="1400"/>
        </a:p>
      </dgm:t>
    </dgm:pt>
    <dgm:pt modelId="{7D40C3E1-933D-4A56-9660-20CD69AC875A}">
      <dgm:prSet phldrT="[Text]"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lnSpc>
              <a:spcPct val="150000"/>
            </a:lnSpc>
          </a:pPr>
          <a:r>
            <a:rPr lang="en-US" sz="1100" noProof="0" dirty="0"/>
            <a:t>Indicators and metrics</a:t>
          </a:r>
          <a:endParaRPr lang="en-US" sz="1100" noProof="0" dirty="0">
            <a:highlight>
              <a:srgbClr val="FFFF00"/>
            </a:highlight>
          </a:endParaRPr>
        </a:p>
      </dgm:t>
    </dgm:pt>
    <dgm:pt modelId="{AF8C94CB-DADA-438C-8E6D-1A8923ECC898}" type="parTrans" cxnId="{97B34884-6952-4DCF-BB85-A9C39BAFBCC7}">
      <dgm:prSet/>
      <dgm:spPr/>
      <dgm:t>
        <a:bodyPr/>
        <a:lstStyle/>
        <a:p>
          <a:endParaRPr lang="en-GB"/>
        </a:p>
      </dgm:t>
    </dgm:pt>
    <dgm:pt modelId="{CF459D78-E2DE-430E-A5C1-CB96DAB01C97}" type="sibTrans" cxnId="{97B34884-6952-4DCF-BB85-A9C39BAFBCC7}">
      <dgm:prSet/>
      <dgm:spPr/>
      <dgm:t>
        <a:bodyPr/>
        <a:lstStyle/>
        <a:p>
          <a:endParaRPr lang="en-GB"/>
        </a:p>
      </dgm:t>
    </dgm:pt>
    <dgm:pt modelId="{EEFD0933-91A4-45FE-A233-D32CD76188C6}">
      <dgm:prSet phldrT="[Text]"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lnSpc>
              <a:spcPct val="150000"/>
            </a:lnSpc>
          </a:pPr>
          <a:r>
            <a:rPr lang="en-US" sz="1100" noProof="0" dirty="0"/>
            <a:t>Allocation reporting</a:t>
          </a:r>
          <a:endParaRPr lang="en-US" sz="1100" noProof="0" dirty="0">
            <a:highlight>
              <a:srgbClr val="FFFF00"/>
            </a:highlight>
          </a:endParaRPr>
        </a:p>
      </dgm:t>
    </dgm:pt>
    <dgm:pt modelId="{923B6F1B-F13D-4C8E-9FD7-ACAF481E6D91}" type="parTrans" cxnId="{E91A5B8B-A5C8-4DEF-BEE1-A204608BA1F6}">
      <dgm:prSet/>
      <dgm:spPr/>
      <dgm:t>
        <a:bodyPr/>
        <a:lstStyle/>
        <a:p>
          <a:endParaRPr lang="en-GB"/>
        </a:p>
      </dgm:t>
    </dgm:pt>
    <dgm:pt modelId="{792D7DB7-7EC1-495D-ACF7-E48126B2C148}" type="sibTrans" cxnId="{E91A5B8B-A5C8-4DEF-BEE1-A204608BA1F6}">
      <dgm:prSet/>
      <dgm:spPr/>
      <dgm:t>
        <a:bodyPr/>
        <a:lstStyle/>
        <a:p>
          <a:endParaRPr lang="en-GB"/>
        </a:p>
      </dgm:t>
    </dgm:pt>
    <dgm:pt modelId="{B879AF40-80A7-4D9F-80DE-82EED2DFB45B}" type="pres">
      <dgm:prSet presAssocID="{8CF926AF-81B6-46D8-9ACC-304F2F70047B}" presName="Name0" presStyleCnt="0">
        <dgm:presLayoutVars>
          <dgm:dir/>
          <dgm:animLvl val="lvl"/>
          <dgm:resizeHandles val="exact"/>
        </dgm:presLayoutVars>
      </dgm:prSet>
      <dgm:spPr/>
    </dgm:pt>
    <dgm:pt modelId="{B75DB23B-9F55-4E1E-A0F9-C00F6E7A5E4B}" type="pres">
      <dgm:prSet presAssocID="{511A5E56-082D-4862-B6F0-59D334A2EEE7}" presName="composite" presStyleCnt="0"/>
      <dgm:spPr/>
    </dgm:pt>
    <dgm:pt modelId="{3B72D311-BD7B-47E6-9D13-43E71537D477}" type="pres">
      <dgm:prSet presAssocID="{511A5E56-082D-4862-B6F0-59D334A2EEE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2E1E6569-F5FA-42CF-ACBE-A126DD5BD219}" type="pres">
      <dgm:prSet presAssocID="{511A5E56-082D-4862-B6F0-59D334A2EEE7}" presName="desTx" presStyleLbl="alignAccFollowNode1" presStyleIdx="0" presStyleCnt="3">
        <dgm:presLayoutVars>
          <dgm:bulletEnabled val="1"/>
        </dgm:presLayoutVars>
      </dgm:prSet>
      <dgm:spPr/>
    </dgm:pt>
    <dgm:pt modelId="{6AFFF526-1E5B-4589-9380-C20DEBE6C8A0}" type="pres">
      <dgm:prSet presAssocID="{FFA7A6A4-444D-48F1-BADD-C70B2F53F96F}" presName="space" presStyleCnt="0"/>
      <dgm:spPr/>
    </dgm:pt>
    <dgm:pt modelId="{F3761366-F385-44B8-B0CC-2AC1ED53BECF}" type="pres">
      <dgm:prSet presAssocID="{DE2DA01F-3FC1-456A-8F0B-87D1DBCB425A}" presName="composite" presStyleCnt="0"/>
      <dgm:spPr/>
    </dgm:pt>
    <dgm:pt modelId="{1822DD6F-1D3C-4FEF-B4A1-E3FC8D5B60C8}" type="pres">
      <dgm:prSet presAssocID="{DE2DA01F-3FC1-456A-8F0B-87D1DBCB425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315AA567-E335-4E02-B2FF-9E8DFC603B0F}" type="pres">
      <dgm:prSet presAssocID="{DE2DA01F-3FC1-456A-8F0B-87D1DBCB425A}" presName="desTx" presStyleLbl="alignAccFollowNode1" presStyleIdx="1" presStyleCnt="3">
        <dgm:presLayoutVars>
          <dgm:bulletEnabled val="1"/>
        </dgm:presLayoutVars>
      </dgm:prSet>
      <dgm:spPr/>
    </dgm:pt>
    <dgm:pt modelId="{F489AB73-6DA6-49C1-8C21-F15D4058F0B8}" type="pres">
      <dgm:prSet presAssocID="{1AEBCE68-8C37-4172-86ED-F1407B0D79AF}" presName="space" presStyleCnt="0"/>
      <dgm:spPr/>
    </dgm:pt>
    <dgm:pt modelId="{607A8CC9-AF36-4AAB-BFE4-E3273DF4E198}" type="pres">
      <dgm:prSet presAssocID="{2397779B-DFD4-42FA-AC14-6C4EDC7755FF}" presName="composite" presStyleCnt="0"/>
      <dgm:spPr/>
    </dgm:pt>
    <dgm:pt modelId="{DE2D07DD-6282-493C-B9DE-BD41DE1522EF}" type="pres">
      <dgm:prSet presAssocID="{2397779B-DFD4-42FA-AC14-6C4EDC7755F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71E2A5B7-CFDA-4A46-9ED8-EAB088CD2133}" type="pres">
      <dgm:prSet presAssocID="{2397779B-DFD4-42FA-AC14-6C4EDC7755F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89D3DA12-1BCB-4316-AB7A-109ACDEBA309}" srcId="{511A5E56-082D-4862-B6F0-59D334A2EEE7}" destId="{0CEF099D-37DF-415A-8DB8-19C4DA792B54}" srcOrd="1" destOrd="0" parTransId="{290F7C32-0F20-447F-A6C1-0B58672647C1}" sibTransId="{B713EB90-8C22-4165-A9DD-3821E445AD94}"/>
    <dgm:cxn modelId="{5F454814-121F-46B7-87A9-4684C80558D6}" srcId="{2397779B-DFD4-42FA-AC14-6C4EDC7755FF}" destId="{E2BEC789-15BF-41B9-86C9-6BF79A70CDB0}" srcOrd="1" destOrd="0" parTransId="{B04F3AFE-847A-414C-9F89-EE32C94ABB19}" sibTransId="{C19AE19D-E918-4432-A050-E35DA7D2E135}"/>
    <dgm:cxn modelId="{221A3A1C-875F-49B2-B10D-A9771091D0A1}" srcId="{DE2DA01F-3FC1-456A-8F0B-87D1DBCB425A}" destId="{9E8C900B-ED70-4FBC-A6F6-6CAEE2FDB1E7}" srcOrd="2" destOrd="0" parTransId="{BF172FA0-50DC-4FE3-8B2B-9AD5A8369686}" sibTransId="{2147C0F2-2013-4C75-9213-446EB8BA7478}"/>
    <dgm:cxn modelId="{A410021F-5BD2-471B-9585-7D94A650F6F7}" type="presOf" srcId="{9E8C900B-ED70-4FBC-A6F6-6CAEE2FDB1E7}" destId="{315AA567-E335-4E02-B2FF-9E8DFC603B0F}" srcOrd="0" destOrd="2" presId="urn:microsoft.com/office/officeart/2005/8/layout/hList1"/>
    <dgm:cxn modelId="{3E11BF24-E8A3-439B-A78C-F9EDA22A7EBE}" srcId="{8CF926AF-81B6-46D8-9ACC-304F2F70047B}" destId="{511A5E56-082D-4862-B6F0-59D334A2EEE7}" srcOrd="0" destOrd="0" parTransId="{A11DA30D-63B2-43FB-8D15-3CED417FF76A}" sibTransId="{FFA7A6A4-444D-48F1-BADD-C70B2F53F96F}"/>
    <dgm:cxn modelId="{F26B5142-D56F-480E-8B9B-F78297FF9695}" srcId="{2397779B-DFD4-42FA-AC14-6C4EDC7755FF}" destId="{8CFAD51D-7326-43A4-9FF4-9B8F5778C62F}" srcOrd="2" destOrd="0" parTransId="{DB49539F-2C8B-4C26-B08D-7FD0350F429D}" sibTransId="{BACFBA80-44E0-4798-8AB7-06796A3110A4}"/>
    <dgm:cxn modelId="{D2D33269-26E9-49A3-9941-34FAB7C33D40}" type="presOf" srcId="{0CEF099D-37DF-415A-8DB8-19C4DA792B54}" destId="{2E1E6569-F5FA-42CF-ACBE-A126DD5BD219}" srcOrd="0" destOrd="1" presId="urn:microsoft.com/office/officeart/2005/8/layout/hList1"/>
    <dgm:cxn modelId="{EFDFE06B-2914-4D06-905D-47CEBA4AD04C}" type="presOf" srcId="{8CFAD51D-7326-43A4-9FF4-9B8F5778C62F}" destId="{71E2A5B7-CFDA-4A46-9ED8-EAB088CD2133}" srcOrd="0" destOrd="2" presId="urn:microsoft.com/office/officeart/2005/8/layout/hList1"/>
    <dgm:cxn modelId="{D4DD916C-07B9-4148-8A47-BAFCF106E95D}" type="presOf" srcId="{7D40C3E1-933D-4A56-9660-20CD69AC875A}" destId="{2E1E6569-F5FA-42CF-ACBE-A126DD5BD219}" srcOrd="0" destOrd="2" presId="urn:microsoft.com/office/officeart/2005/8/layout/hList1"/>
    <dgm:cxn modelId="{48A3A255-F4F6-432E-BD58-D6790845FCCA}" type="presOf" srcId="{F4EE115B-CBBD-4ED6-8A56-2DCD65E2288C}" destId="{315AA567-E335-4E02-B2FF-9E8DFC603B0F}" srcOrd="0" destOrd="0" presId="urn:microsoft.com/office/officeart/2005/8/layout/hList1"/>
    <dgm:cxn modelId="{52934682-3B35-44A7-9B57-166AC6042742}" type="presOf" srcId="{E2BEC789-15BF-41B9-86C9-6BF79A70CDB0}" destId="{71E2A5B7-CFDA-4A46-9ED8-EAB088CD2133}" srcOrd="0" destOrd="1" presId="urn:microsoft.com/office/officeart/2005/8/layout/hList1"/>
    <dgm:cxn modelId="{97B34884-6952-4DCF-BB85-A9C39BAFBCC7}" srcId="{511A5E56-082D-4862-B6F0-59D334A2EEE7}" destId="{7D40C3E1-933D-4A56-9660-20CD69AC875A}" srcOrd="2" destOrd="0" parTransId="{AF8C94CB-DADA-438C-8E6D-1A8923ECC898}" sibTransId="{CF459D78-E2DE-430E-A5C1-CB96DAB01C97}"/>
    <dgm:cxn modelId="{E91A5B8B-A5C8-4DEF-BEE1-A204608BA1F6}" srcId="{DE2DA01F-3FC1-456A-8F0B-87D1DBCB425A}" destId="{EEFD0933-91A4-45FE-A233-D32CD76188C6}" srcOrd="1" destOrd="0" parTransId="{923B6F1B-F13D-4C8E-9FD7-ACAF481E6D91}" sibTransId="{792D7DB7-7EC1-495D-ACF7-E48126B2C148}"/>
    <dgm:cxn modelId="{DE151096-B416-490B-9E67-2E08ED6773EE}" type="presOf" srcId="{EEFD0933-91A4-45FE-A233-D32CD76188C6}" destId="{315AA567-E335-4E02-B2FF-9E8DFC603B0F}" srcOrd="0" destOrd="1" presId="urn:microsoft.com/office/officeart/2005/8/layout/hList1"/>
    <dgm:cxn modelId="{E8C5FE99-1D22-4FE3-B3C4-0E4C2BE1BAAA}" srcId="{511A5E56-082D-4862-B6F0-59D334A2EEE7}" destId="{A926B8B6-3792-4FCF-8E1F-E055B998026B}" srcOrd="0" destOrd="0" parTransId="{FFB533C1-0ED5-4734-88A3-C6E73A17C85B}" sibTransId="{46909A12-EEC3-4EB3-BE16-1265268B5337}"/>
    <dgm:cxn modelId="{90C90DA7-F647-4DF6-9506-5F68CE042CDE}" srcId="{2397779B-DFD4-42FA-AC14-6C4EDC7755FF}" destId="{4FACA563-742B-4CDA-92F1-CAC28BB46E2C}" srcOrd="0" destOrd="0" parTransId="{868FD162-5668-4BB7-B393-6A146204F516}" sibTransId="{01FDD998-399F-44C9-874A-03F516CBB2EF}"/>
    <dgm:cxn modelId="{2B0B39B8-BDEA-4B45-A61F-31BCD923E84F}" type="presOf" srcId="{511A5E56-082D-4862-B6F0-59D334A2EEE7}" destId="{3B72D311-BD7B-47E6-9D13-43E71537D477}" srcOrd="0" destOrd="0" presId="urn:microsoft.com/office/officeart/2005/8/layout/hList1"/>
    <dgm:cxn modelId="{3A7E5BBC-C966-434B-BA3F-0A0AB3FD1F0B}" type="presOf" srcId="{A926B8B6-3792-4FCF-8E1F-E055B998026B}" destId="{2E1E6569-F5FA-42CF-ACBE-A126DD5BD219}" srcOrd="0" destOrd="0" presId="urn:microsoft.com/office/officeart/2005/8/layout/hList1"/>
    <dgm:cxn modelId="{755D29BD-3114-4018-A867-888C7A7E8233}" type="presOf" srcId="{DE2DA01F-3FC1-456A-8F0B-87D1DBCB425A}" destId="{1822DD6F-1D3C-4FEF-B4A1-E3FC8D5B60C8}" srcOrd="0" destOrd="0" presId="urn:microsoft.com/office/officeart/2005/8/layout/hList1"/>
    <dgm:cxn modelId="{5AF173C4-CB3B-4F8D-AB81-768B933C8687}" srcId="{8CF926AF-81B6-46D8-9ACC-304F2F70047B}" destId="{2397779B-DFD4-42FA-AC14-6C4EDC7755FF}" srcOrd="2" destOrd="0" parTransId="{33719513-25CB-4B5E-8CE2-5BD38CF43D4C}" sibTransId="{C3728E53-97F0-4098-89F8-2DEF2FB63BDF}"/>
    <dgm:cxn modelId="{6B731CE2-5289-44A4-9A39-7E1F9D7B33E7}" type="presOf" srcId="{2397779B-DFD4-42FA-AC14-6C4EDC7755FF}" destId="{DE2D07DD-6282-493C-B9DE-BD41DE1522EF}" srcOrd="0" destOrd="0" presId="urn:microsoft.com/office/officeart/2005/8/layout/hList1"/>
    <dgm:cxn modelId="{9760ECE3-F436-4660-AB30-7434F04BCBA9}" srcId="{8CF926AF-81B6-46D8-9ACC-304F2F70047B}" destId="{DE2DA01F-3FC1-456A-8F0B-87D1DBCB425A}" srcOrd="1" destOrd="0" parTransId="{05848894-37D3-43C8-B84D-41C509714EE9}" sibTransId="{1AEBCE68-8C37-4172-86ED-F1407B0D79AF}"/>
    <dgm:cxn modelId="{7CE3E4EB-CC29-4057-B405-E988F9C0E77C}" srcId="{DE2DA01F-3FC1-456A-8F0B-87D1DBCB425A}" destId="{F4EE115B-CBBD-4ED6-8A56-2DCD65E2288C}" srcOrd="0" destOrd="0" parTransId="{2D891ABB-FB03-4F63-80F3-BBA19EA5AC3C}" sibTransId="{795F038D-A498-4D5A-B8C6-1EEDD08CF082}"/>
    <dgm:cxn modelId="{A72835F6-380F-4353-A7CB-245B045AB9FD}" type="presOf" srcId="{8CF926AF-81B6-46D8-9ACC-304F2F70047B}" destId="{B879AF40-80A7-4D9F-80DE-82EED2DFB45B}" srcOrd="0" destOrd="0" presId="urn:microsoft.com/office/officeart/2005/8/layout/hList1"/>
    <dgm:cxn modelId="{4E9CF6FC-C908-448A-BC5C-42523213F13D}" type="presOf" srcId="{4FACA563-742B-4CDA-92F1-CAC28BB46E2C}" destId="{71E2A5B7-CFDA-4A46-9ED8-EAB088CD2133}" srcOrd="0" destOrd="0" presId="urn:microsoft.com/office/officeart/2005/8/layout/hList1"/>
    <dgm:cxn modelId="{EF5A8AE9-5CCC-411D-9DB8-40BEFEA3F3A3}" type="presParOf" srcId="{B879AF40-80A7-4D9F-80DE-82EED2DFB45B}" destId="{B75DB23B-9F55-4E1E-A0F9-C00F6E7A5E4B}" srcOrd="0" destOrd="0" presId="urn:microsoft.com/office/officeart/2005/8/layout/hList1"/>
    <dgm:cxn modelId="{06B12C31-7BB5-47E2-ADA7-88C836C2823D}" type="presParOf" srcId="{B75DB23B-9F55-4E1E-A0F9-C00F6E7A5E4B}" destId="{3B72D311-BD7B-47E6-9D13-43E71537D477}" srcOrd="0" destOrd="0" presId="urn:microsoft.com/office/officeart/2005/8/layout/hList1"/>
    <dgm:cxn modelId="{25DD8621-C435-423D-8EAA-FBA001D299B3}" type="presParOf" srcId="{B75DB23B-9F55-4E1E-A0F9-C00F6E7A5E4B}" destId="{2E1E6569-F5FA-42CF-ACBE-A126DD5BD219}" srcOrd="1" destOrd="0" presId="urn:microsoft.com/office/officeart/2005/8/layout/hList1"/>
    <dgm:cxn modelId="{090B4187-D646-4453-8BCA-F4D301FD1A6C}" type="presParOf" srcId="{B879AF40-80A7-4D9F-80DE-82EED2DFB45B}" destId="{6AFFF526-1E5B-4589-9380-C20DEBE6C8A0}" srcOrd="1" destOrd="0" presId="urn:microsoft.com/office/officeart/2005/8/layout/hList1"/>
    <dgm:cxn modelId="{C9EE0C59-515B-4E12-981B-048166447C06}" type="presParOf" srcId="{B879AF40-80A7-4D9F-80DE-82EED2DFB45B}" destId="{F3761366-F385-44B8-B0CC-2AC1ED53BECF}" srcOrd="2" destOrd="0" presId="urn:microsoft.com/office/officeart/2005/8/layout/hList1"/>
    <dgm:cxn modelId="{47439A71-5FA9-4F43-8D70-ACE4EB456DF9}" type="presParOf" srcId="{F3761366-F385-44B8-B0CC-2AC1ED53BECF}" destId="{1822DD6F-1D3C-4FEF-B4A1-E3FC8D5B60C8}" srcOrd="0" destOrd="0" presId="urn:microsoft.com/office/officeart/2005/8/layout/hList1"/>
    <dgm:cxn modelId="{D6CA927B-191C-4B11-83F0-A8F3A9706F3B}" type="presParOf" srcId="{F3761366-F385-44B8-B0CC-2AC1ED53BECF}" destId="{315AA567-E335-4E02-B2FF-9E8DFC603B0F}" srcOrd="1" destOrd="0" presId="urn:microsoft.com/office/officeart/2005/8/layout/hList1"/>
    <dgm:cxn modelId="{97524353-6355-4525-B093-D7E6513463BE}" type="presParOf" srcId="{B879AF40-80A7-4D9F-80DE-82EED2DFB45B}" destId="{F489AB73-6DA6-49C1-8C21-F15D4058F0B8}" srcOrd="3" destOrd="0" presId="urn:microsoft.com/office/officeart/2005/8/layout/hList1"/>
    <dgm:cxn modelId="{07344D27-BD7D-49F6-AE6E-DCE42C3314A1}" type="presParOf" srcId="{B879AF40-80A7-4D9F-80DE-82EED2DFB45B}" destId="{607A8CC9-AF36-4AAB-BFE4-E3273DF4E198}" srcOrd="4" destOrd="0" presId="urn:microsoft.com/office/officeart/2005/8/layout/hList1"/>
    <dgm:cxn modelId="{F3CF9AF3-9104-4C83-B60F-7367F74BF632}" type="presParOf" srcId="{607A8CC9-AF36-4AAB-BFE4-E3273DF4E198}" destId="{DE2D07DD-6282-493C-B9DE-BD41DE1522EF}" srcOrd="0" destOrd="0" presId="urn:microsoft.com/office/officeart/2005/8/layout/hList1"/>
    <dgm:cxn modelId="{E7BDA052-6213-45E2-85F3-1C4ED659C11F}" type="presParOf" srcId="{607A8CC9-AF36-4AAB-BFE4-E3273DF4E198}" destId="{71E2A5B7-CFDA-4A46-9ED8-EAB088CD213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C10E5F-4630-4FE7-8A59-98E57AE07FFE}" type="doc">
      <dgm:prSet loTypeId="urn:microsoft.com/office/officeart/2005/8/layout/chevron1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hr-HR"/>
        </a:p>
      </dgm:t>
    </dgm:pt>
    <dgm:pt modelId="{12211EB4-D925-4728-B681-9525A701F46D}">
      <dgm:prSet phldrT="[Text]"/>
      <dgm:spPr/>
      <dgm:t>
        <a:bodyPr/>
        <a:lstStyle/>
        <a:p>
          <a:r>
            <a:rPr lang="en-GB" noProof="0" dirty="0">
              <a:latin typeface="Trebuchet MS" panose="020B0603020202020204" pitchFamily="34" charset="0"/>
            </a:rPr>
            <a:t>APRIL                                                                                                                                                                                           Introducing green bonds </a:t>
          </a:r>
        </a:p>
      </dgm:t>
    </dgm:pt>
    <dgm:pt modelId="{BFDDAF94-0B2D-4BF5-8C5F-B4BD35696B26}" type="parTrans" cxnId="{D2387280-B0BA-4D28-8F1A-2A6B961B3958}">
      <dgm:prSet/>
      <dgm:spPr/>
      <dgm:t>
        <a:bodyPr/>
        <a:lstStyle/>
        <a:p>
          <a:endParaRPr lang="hr-HR"/>
        </a:p>
      </dgm:t>
    </dgm:pt>
    <dgm:pt modelId="{758D9716-9E3E-4FD0-A5A1-017779EE2155}" type="sibTrans" cxnId="{D2387280-B0BA-4D28-8F1A-2A6B961B3958}">
      <dgm:prSet/>
      <dgm:spPr/>
      <dgm:t>
        <a:bodyPr/>
        <a:lstStyle/>
        <a:p>
          <a:endParaRPr lang="hr-HR"/>
        </a:p>
      </dgm:t>
    </dgm:pt>
    <dgm:pt modelId="{F44B0E02-788B-4BA4-9D5F-8DDEE4B1B730}">
      <dgm:prSet phldrT="[Text]"/>
      <dgm:spPr/>
      <dgm:t>
        <a:bodyPr/>
        <a:lstStyle/>
        <a:p>
          <a:r>
            <a:rPr lang="en-GB" noProof="0" dirty="0">
              <a:latin typeface="Trebuchet MS" panose="020B0603020202020204" pitchFamily="34" charset="0"/>
            </a:rPr>
            <a:t>MAY </a:t>
          </a:r>
        </a:p>
        <a:p>
          <a:r>
            <a:rPr lang="en-GB" noProof="0" dirty="0">
              <a:latin typeface="Trebuchet MS" panose="020B0603020202020204" pitchFamily="34" charset="0"/>
            </a:rPr>
            <a:t>   Selecting beneficiaries</a:t>
          </a:r>
        </a:p>
      </dgm:t>
    </dgm:pt>
    <dgm:pt modelId="{1D4D4A12-D594-494F-964D-C6F5016803B8}" type="parTrans" cxnId="{BBF667FE-9011-4C8D-A36F-CF1B9DA3EB7C}">
      <dgm:prSet/>
      <dgm:spPr/>
      <dgm:t>
        <a:bodyPr/>
        <a:lstStyle/>
        <a:p>
          <a:endParaRPr lang="hr-HR"/>
        </a:p>
      </dgm:t>
    </dgm:pt>
    <dgm:pt modelId="{BE2C2D9C-FA13-4967-BF01-7C29239AC28A}" type="sibTrans" cxnId="{BBF667FE-9011-4C8D-A36F-CF1B9DA3EB7C}">
      <dgm:prSet/>
      <dgm:spPr/>
      <dgm:t>
        <a:bodyPr/>
        <a:lstStyle/>
        <a:p>
          <a:endParaRPr lang="hr-HR"/>
        </a:p>
      </dgm:t>
    </dgm:pt>
    <dgm:pt modelId="{FA5FC207-8DD8-4AB2-A0AA-FEBB9C314E8A}">
      <dgm:prSet phldrT="[Text]"/>
      <dgm:spPr/>
      <dgm:t>
        <a:bodyPr/>
        <a:lstStyle/>
        <a:p>
          <a:r>
            <a:rPr lang="en-GB" noProof="0" dirty="0">
              <a:latin typeface="Trebuchet MS" panose="020B0603020202020204" pitchFamily="34" charset="0"/>
            </a:rPr>
            <a:t>APRIL – JULY</a:t>
          </a:r>
        </a:p>
        <a:p>
          <a:r>
            <a:rPr lang="en-GB" noProof="0" dirty="0">
              <a:latin typeface="Trebuchet MS" panose="020B0603020202020204" pitchFamily="34" charset="0"/>
            </a:rPr>
            <a:t>Green bond framework </a:t>
          </a:r>
        </a:p>
      </dgm:t>
    </dgm:pt>
    <dgm:pt modelId="{5572CFEF-6762-4C66-BD28-DB66221B2893}" type="parTrans" cxnId="{7495AF2A-CC12-4C11-820F-4DCE746C5DF4}">
      <dgm:prSet/>
      <dgm:spPr/>
      <dgm:t>
        <a:bodyPr/>
        <a:lstStyle/>
        <a:p>
          <a:endParaRPr lang="hr-HR"/>
        </a:p>
      </dgm:t>
    </dgm:pt>
    <dgm:pt modelId="{1B499FF2-9D75-4AD5-BCDE-AC29F69A46C0}" type="sibTrans" cxnId="{7495AF2A-CC12-4C11-820F-4DCE746C5DF4}">
      <dgm:prSet/>
      <dgm:spPr/>
      <dgm:t>
        <a:bodyPr/>
        <a:lstStyle/>
        <a:p>
          <a:endParaRPr lang="hr-HR"/>
        </a:p>
      </dgm:t>
    </dgm:pt>
    <dgm:pt modelId="{4CB7BFF3-B535-4085-A057-88B2DA414D6D}">
      <dgm:prSet phldrT="[Text]"/>
      <dgm:spPr/>
      <dgm:t>
        <a:bodyPr/>
        <a:lstStyle/>
        <a:p>
          <a:r>
            <a:rPr lang="en-GB" noProof="0" dirty="0">
              <a:latin typeface="Trebuchet MS" panose="020B0603020202020204" pitchFamily="34" charset="0"/>
            </a:rPr>
            <a:t>JULY   </a:t>
          </a:r>
        </a:p>
        <a:p>
          <a:r>
            <a:rPr lang="en-GB" noProof="0" dirty="0">
              <a:latin typeface="Trebuchet MS" panose="020B0603020202020204" pitchFamily="34" charset="0"/>
            </a:rPr>
            <a:t>Project screening and reporting tools</a:t>
          </a:r>
        </a:p>
      </dgm:t>
    </dgm:pt>
    <dgm:pt modelId="{33010239-D2B5-4FF8-95EA-B30C4C3BC915}" type="parTrans" cxnId="{CD17C5ED-9C78-4C83-AA5E-CF076BCDB0B8}">
      <dgm:prSet/>
      <dgm:spPr/>
      <dgm:t>
        <a:bodyPr/>
        <a:lstStyle/>
        <a:p>
          <a:endParaRPr lang="hr-HR"/>
        </a:p>
      </dgm:t>
    </dgm:pt>
    <dgm:pt modelId="{6E11269F-CB14-4B99-9BD1-26F20BB82BEF}" type="sibTrans" cxnId="{CD17C5ED-9C78-4C83-AA5E-CF076BCDB0B8}">
      <dgm:prSet/>
      <dgm:spPr/>
      <dgm:t>
        <a:bodyPr/>
        <a:lstStyle/>
        <a:p>
          <a:endParaRPr lang="hr-HR"/>
        </a:p>
      </dgm:t>
    </dgm:pt>
    <dgm:pt modelId="{D22E3693-9719-426E-91C7-119D0859B9F0}">
      <dgm:prSet phldrT="[Text]"/>
      <dgm:spPr/>
      <dgm:t>
        <a:bodyPr/>
        <a:lstStyle/>
        <a:p>
          <a:r>
            <a:rPr lang="en-GB" noProof="0" dirty="0">
              <a:latin typeface="Trebuchet MS" panose="020B0603020202020204" pitchFamily="34" charset="0"/>
            </a:rPr>
            <a:t>JULY</a:t>
          </a:r>
        </a:p>
        <a:p>
          <a:r>
            <a:rPr lang="en-GB" noProof="0" dirty="0">
              <a:latin typeface="Trebuchet MS" panose="020B0603020202020204" pitchFamily="34" charset="0"/>
            </a:rPr>
            <a:t>Integration of GB into existing processes</a:t>
          </a:r>
        </a:p>
      </dgm:t>
    </dgm:pt>
    <dgm:pt modelId="{E8F61D87-E53C-48AD-95E8-2A9D5CF6AAC1}" type="parTrans" cxnId="{8120003D-E469-44BC-A336-40C5E973C1C2}">
      <dgm:prSet/>
      <dgm:spPr/>
      <dgm:t>
        <a:bodyPr/>
        <a:lstStyle/>
        <a:p>
          <a:endParaRPr lang="hr-HR"/>
        </a:p>
      </dgm:t>
    </dgm:pt>
    <dgm:pt modelId="{7A42DC54-B193-4D7C-B830-B5E9CF417AC8}" type="sibTrans" cxnId="{8120003D-E469-44BC-A336-40C5E973C1C2}">
      <dgm:prSet/>
      <dgm:spPr/>
      <dgm:t>
        <a:bodyPr/>
        <a:lstStyle/>
        <a:p>
          <a:endParaRPr lang="hr-HR"/>
        </a:p>
      </dgm:t>
    </dgm:pt>
    <dgm:pt modelId="{7B1DE3A1-00C7-4303-B7C5-0164DC1FDAA9}">
      <dgm:prSet phldrT="[Text]"/>
      <dgm:spPr/>
      <dgm:t>
        <a:bodyPr/>
        <a:lstStyle/>
        <a:p>
          <a:r>
            <a:rPr lang="en-GB" noProof="0" dirty="0">
              <a:latin typeface="Trebuchet MS" panose="020B0603020202020204" pitchFamily="34" charset="0"/>
            </a:rPr>
            <a:t>JULY  </a:t>
          </a:r>
        </a:p>
        <a:p>
          <a:r>
            <a:rPr lang="en-GB" noProof="0" dirty="0">
              <a:latin typeface="Trebuchet MS" panose="020B0603020202020204" pitchFamily="34" charset="0"/>
            </a:rPr>
            <a:t>  Selecting SPOs / Verifiers</a:t>
          </a:r>
        </a:p>
      </dgm:t>
    </dgm:pt>
    <dgm:pt modelId="{62210821-B505-427A-BB65-AADCF88A755B}" type="parTrans" cxnId="{36A76C9A-C216-4EC9-9D1E-49573AEE753A}">
      <dgm:prSet/>
      <dgm:spPr/>
      <dgm:t>
        <a:bodyPr/>
        <a:lstStyle/>
        <a:p>
          <a:endParaRPr lang="hr-HR"/>
        </a:p>
      </dgm:t>
    </dgm:pt>
    <dgm:pt modelId="{E42818A8-15C7-44B1-BAD1-CF9F28F221F9}" type="sibTrans" cxnId="{36A76C9A-C216-4EC9-9D1E-49573AEE753A}">
      <dgm:prSet/>
      <dgm:spPr/>
      <dgm:t>
        <a:bodyPr/>
        <a:lstStyle/>
        <a:p>
          <a:endParaRPr lang="hr-HR"/>
        </a:p>
      </dgm:t>
    </dgm:pt>
    <dgm:pt modelId="{1BE36D12-44CB-46FA-B3B4-25EDD2FE052F}" type="pres">
      <dgm:prSet presAssocID="{A7C10E5F-4630-4FE7-8A59-98E57AE07FFE}" presName="Name0" presStyleCnt="0">
        <dgm:presLayoutVars>
          <dgm:dir/>
          <dgm:animLvl val="lvl"/>
          <dgm:resizeHandles val="exact"/>
        </dgm:presLayoutVars>
      </dgm:prSet>
      <dgm:spPr/>
    </dgm:pt>
    <dgm:pt modelId="{B640646E-B8F1-4DCF-9B7B-E31A7600F8C9}" type="pres">
      <dgm:prSet presAssocID="{12211EB4-D925-4728-B681-9525A701F46D}" presName="parTxOnly" presStyleLbl="node1" presStyleIdx="0" presStyleCnt="6" custScaleY="124116" custLinFactNeighborX="-2688" custLinFactNeighborY="20580">
        <dgm:presLayoutVars>
          <dgm:chMax val="0"/>
          <dgm:chPref val="0"/>
          <dgm:bulletEnabled val="1"/>
        </dgm:presLayoutVars>
      </dgm:prSet>
      <dgm:spPr/>
    </dgm:pt>
    <dgm:pt modelId="{ECE92DBC-145D-48C7-A057-171A4F235B48}" type="pres">
      <dgm:prSet presAssocID="{758D9716-9E3E-4FD0-A5A1-017779EE2155}" presName="parTxOnlySpace" presStyleCnt="0"/>
      <dgm:spPr/>
    </dgm:pt>
    <dgm:pt modelId="{4A03E614-C16E-4491-8FEF-25347B2440E4}" type="pres">
      <dgm:prSet presAssocID="{F44B0E02-788B-4BA4-9D5F-8DDEE4B1B730}" presName="parTxOnly" presStyleLbl="node1" presStyleIdx="1" presStyleCnt="6" custScaleY="124116" custLinFactNeighborX="-2688" custLinFactNeighborY="20580">
        <dgm:presLayoutVars>
          <dgm:chMax val="0"/>
          <dgm:chPref val="0"/>
          <dgm:bulletEnabled val="1"/>
        </dgm:presLayoutVars>
      </dgm:prSet>
      <dgm:spPr/>
    </dgm:pt>
    <dgm:pt modelId="{4966C675-9A57-4192-9E1A-0A63871FE9F0}" type="pres">
      <dgm:prSet presAssocID="{BE2C2D9C-FA13-4967-BF01-7C29239AC28A}" presName="parTxOnlySpace" presStyleCnt="0"/>
      <dgm:spPr/>
    </dgm:pt>
    <dgm:pt modelId="{0F11130A-4D95-4DB1-B5CB-22FED2D385DB}" type="pres">
      <dgm:prSet presAssocID="{FA5FC207-8DD8-4AB2-A0AA-FEBB9C314E8A}" presName="parTxOnly" presStyleLbl="node1" presStyleIdx="2" presStyleCnt="6" custScaleY="124116" custLinFactNeighborX="-2688" custLinFactNeighborY="20580">
        <dgm:presLayoutVars>
          <dgm:chMax val="0"/>
          <dgm:chPref val="0"/>
          <dgm:bulletEnabled val="1"/>
        </dgm:presLayoutVars>
      </dgm:prSet>
      <dgm:spPr/>
    </dgm:pt>
    <dgm:pt modelId="{A3B48762-23E6-441C-B9DD-F15CD7495846}" type="pres">
      <dgm:prSet presAssocID="{1B499FF2-9D75-4AD5-BCDE-AC29F69A46C0}" presName="parTxOnlySpace" presStyleCnt="0"/>
      <dgm:spPr/>
    </dgm:pt>
    <dgm:pt modelId="{CACEDA6D-85BA-43A6-BC20-8FC7BBE9F89F}" type="pres">
      <dgm:prSet presAssocID="{D22E3693-9719-426E-91C7-119D0859B9F0}" presName="parTxOnly" presStyleLbl="node1" presStyleIdx="3" presStyleCnt="6" custScaleY="124116" custLinFactNeighborX="-2688" custLinFactNeighborY="20580">
        <dgm:presLayoutVars>
          <dgm:chMax val="0"/>
          <dgm:chPref val="0"/>
          <dgm:bulletEnabled val="1"/>
        </dgm:presLayoutVars>
      </dgm:prSet>
      <dgm:spPr/>
    </dgm:pt>
    <dgm:pt modelId="{8AD30570-0B78-421B-869F-7DB8D2C6D486}" type="pres">
      <dgm:prSet presAssocID="{7A42DC54-B193-4D7C-B830-B5E9CF417AC8}" presName="parTxOnlySpace" presStyleCnt="0"/>
      <dgm:spPr/>
    </dgm:pt>
    <dgm:pt modelId="{07EB5BBE-8042-4194-B8EB-83A612705F76}" type="pres">
      <dgm:prSet presAssocID="{4CB7BFF3-B535-4085-A057-88B2DA414D6D}" presName="parTxOnly" presStyleLbl="node1" presStyleIdx="4" presStyleCnt="6" custScaleY="124116" custLinFactNeighborX="-2688" custLinFactNeighborY="20580">
        <dgm:presLayoutVars>
          <dgm:chMax val="0"/>
          <dgm:chPref val="0"/>
          <dgm:bulletEnabled val="1"/>
        </dgm:presLayoutVars>
      </dgm:prSet>
      <dgm:spPr/>
    </dgm:pt>
    <dgm:pt modelId="{5A8D5978-89ED-4DA9-A452-9E87C9AC1453}" type="pres">
      <dgm:prSet presAssocID="{6E11269F-CB14-4B99-9BD1-26F20BB82BEF}" presName="parTxOnlySpace" presStyleCnt="0"/>
      <dgm:spPr/>
    </dgm:pt>
    <dgm:pt modelId="{6A57F4A5-F02F-43E3-A860-E1E9D279F110}" type="pres">
      <dgm:prSet presAssocID="{7B1DE3A1-00C7-4303-B7C5-0164DC1FDAA9}" presName="parTxOnly" presStyleLbl="node1" presStyleIdx="5" presStyleCnt="6" custScaleY="124116" custLinFactNeighborX="-2688" custLinFactNeighborY="20580">
        <dgm:presLayoutVars>
          <dgm:chMax val="0"/>
          <dgm:chPref val="0"/>
          <dgm:bulletEnabled val="1"/>
        </dgm:presLayoutVars>
      </dgm:prSet>
      <dgm:spPr/>
    </dgm:pt>
  </dgm:ptLst>
  <dgm:cxnLst>
    <dgm:cxn modelId="{7495AF2A-CC12-4C11-820F-4DCE746C5DF4}" srcId="{A7C10E5F-4630-4FE7-8A59-98E57AE07FFE}" destId="{FA5FC207-8DD8-4AB2-A0AA-FEBB9C314E8A}" srcOrd="2" destOrd="0" parTransId="{5572CFEF-6762-4C66-BD28-DB66221B2893}" sibTransId="{1B499FF2-9D75-4AD5-BCDE-AC29F69A46C0}"/>
    <dgm:cxn modelId="{9D250E35-8D4C-4771-AC33-13135C395ACF}" type="presOf" srcId="{7B1DE3A1-00C7-4303-B7C5-0164DC1FDAA9}" destId="{6A57F4A5-F02F-43E3-A860-E1E9D279F110}" srcOrd="0" destOrd="0" presId="urn:microsoft.com/office/officeart/2005/8/layout/chevron1"/>
    <dgm:cxn modelId="{8120003D-E469-44BC-A336-40C5E973C1C2}" srcId="{A7C10E5F-4630-4FE7-8A59-98E57AE07FFE}" destId="{D22E3693-9719-426E-91C7-119D0859B9F0}" srcOrd="3" destOrd="0" parTransId="{E8F61D87-E53C-48AD-95E8-2A9D5CF6AAC1}" sibTransId="{7A42DC54-B193-4D7C-B830-B5E9CF417AC8}"/>
    <dgm:cxn modelId="{FD9FFA6D-639F-4814-9448-B297D4C61FA8}" type="presOf" srcId="{4CB7BFF3-B535-4085-A057-88B2DA414D6D}" destId="{07EB5BBE-8042-4194-B8EB-83A612705F76}" srcOrd="0" destOrd="0" presId="urn:microsoft.com/office/officeart/2005/8/layout/chevron1"/>
    <dgm:cxn modelId="{70C3BA70-81F5-4F5E-930E-FDD29207A138}" type="presOf" srcId="{F44B0E02-788B-4BA4-9D5F-8DDEE4B1B730}" destId="{4A03E614-C16E-4491-8FEF-25347B2440E4}" srcOrd="0" destOrd="0" presId="urn:microsoft.com/office/officeart/2005/8/layout/chevron1"/>
    <dgm:cxn modelId="{D2387280-B0BA-4D28-8F1A-2A6B961B3958}" srcId="{A7C10E5F-4630-4FE7-8A59-98E57AE07FFE}" destId="{12211EB4-D925-4728-B681-9525A701F46D}" srcOrd="0" destOrd="0" parTransId="{BFDDAF94-0B2D-4BF5-8C5F-B4BD35696B26}" sibTransId="{758D9716-9E3E-4FD0-A5A1-017779EE2155}"/>
    <dgm:cxn modelId="{A08D1B84-8CAD-4DD7-B322-ABD3E5291971}" type="presOf" srcId="{FA5FC207-8DD8-4AB2-A0AA-FEBB9C314E8A}" destId="{0F11130A-4D95-4DB1-B5CB-22FED2D385DB}" srcOrd="0" destOrd="0" presId="urn:microsoft.com/office/officeart/2005/8/layout/chevron1"/>
    <dgm:cxn modelId="{E0A0EE93-5721-47BA-8A05-77A1B5768294}" type="presOf" srcId="{D22E3693-9719-426E-91C7-119D0859B9F0}" destId="{CACEDA6D-85BA-43A6-BC20-8FC7BBE9F89F}" srcOrd="0" destOrd="0" presId="urn:microsoft.com/office/officeart/2005/8/layout/chevron1"/>
    <dgm:cxn modelId="{36A76C9A-C216-4EC9-9D1E-49573AEE753A}" srcId="{A7C10E5F-4630-4FE7-8A59-98E57AE07FFE}" destId="{7B1DE3A1-00C7-4303-B7C5-0164DC1FDAA9}" srcOrd="5" destOrd="0" parTransId="{62210821-B505-427A-BB65-AADCF88A755B}" sibTransId="{E42818A8-15C7-44B1-BAD1-CF9F28F221F9}"/>
    <dgm:cxn modelId="{3CE411AE-E01A-4D41-B406-9EF80F1D1560}" type="presOf" srcId="{12211EB4-D925-4728-B681-9525A701F46D}" destId="{B640646E-B8F1-4DCF-9B7B-E31A7600F8C9}" srcOrd="0" destOrd="0" presId="urn:microsoft.com/office/officeart/2005/8/layout/chevron1"/>
    <dgm:cxn modelId="{6CD44DEB-9F85-435F-A37F-C5BE5A7B5301}" type="presOf" srcId="{A7C10E5F-4630-4FE7-8A59-98E57AE07FFE}" destId="{1BE36D12-44CB-46FA-B3B4-25EDD2FE052F}" srcOrd="0" destOrd="0" presId="urn:microsoft.com/office/officeart/2005/8/layout/chevron1"/>
    <dgm:cxn modelId="{CD17C5ED-9C78-4C83-AA5E-CF076BCDB0B8}" srcId="{A7C10E5F-4630-4FE7-8A59-98E57AE07FFE}" destId="{4CB7BFF3-B535-4085-A057-88B2DA414D6D}" srcOrd="4" destOrd="0" parTransId="{33010239-D2B5-4FF8-95EA-B30C4C3BC915}" sibTransId="{6E11269F-CB14-4B99-9BD1-26F20BB82BEF}"/>
    <dgm:cxn modelId="{BBF667FE-9011-4C8D-A36F-CF1B9DA3EB7C}" srcId="{A7C10E5F-4630-4FE7-8A59-98E57AE07FFE}" destId="{F44B0E02-788B-4BA4-9D5F-8DDEE4B1B730}" srcOrd="1" destOrd="0" parTransId="{1D4D4A12-D594-494F-964D-C6F5016803B8}" sibTransId="{BE2C2D9C-FA13-4967-BF01-7C29239AC28A}"/>
    <dgm:cxn modelId="{19AC6DDE-6B86-4941-B36B-C61661D8EAEC}" type="presParOf" srcId="{1BE36D12-44CB-46FA-B3B4-25EDD2FE052F}" destId="{B640646E-B8F1-4DCF-9B7B-E31A7600F8C9}" srcOrd="0" destOrd="0" presId="urn:microsoft.com/office/officeart/2005/8/layout/chevron1"/>
    <dgm:cxn modelId="{4F7415E0-FE48-4A96-9A53-1CA654DD535B}" type="presParOf" srcId="{1BE36D12-44CB-46FA-B3B4-25EDD2FE052F}" destId="{ECE92DBC-145D-48C7-A057-171A4F235B48}" srcOrd="1" destOrd="0" presId="urn:microsoft.com/office/officeart/2005/8/layout/chevron1"/>
    <dgm:cxn modelId="{7710E6AB-956D-4F70-9A00-384DE67243AB}" type="presParOf" srcId="{1BE36D12-44CB-46FA-B3B4-25EDD2FE052F}" destId="{4A03E614-C16E-4491-8FEF-25347B2440E4}" srcOrd="2" destOrd="0" presId="urn:microsoft.com/office/officeart/2005/8/layout/chevron1"/>
    <dgm:cxn modelId="{559A0FF9-FD08-492D-8C59-0887BCB73B10}" type="presParOf" srcId="{1BE36D12-44CB-46FA-B3B4-25EDD2FE052F}" destId="{4966C675-9A57-4192-9E1A-0A63871FE9F0}" srcOrd="3" destOrd="0" presId="urn:microsoft.com/office/officeart/2005/8/layout/chevron1"/>
    <dgm:cxn modelId="{85CD878E-F907-4F4F-B123-D36D07641D02}" type="presParOf" srcId="{1BE36D12-44CB-46FA-B3B4-25EDD2FE052F}" destId="{0F11130A-4D95-4DB1-B5CB-22FED2D385DB}" srcOrd="4" destOrd="0" presId="urn:microsoft.com/office/officeart/2005/8/layout/chevron1"/>
    <dgm:cxn modelId="{C51B2F44-6B0D-4B84-8BD7-DF57B158124B}" type="presParOf" srcId="{1BE36D12-44CB-46FA-B3B4-25EDD2FE052F}" destId="{A3B48762-23E6-441C-B9DD-F15CD7495846}" srcOrd="5" destOrd="0" presId="urn:microsoft.com/office/officeart/2005/8/layout/chevron1"/>
    <dgm:cxn modelId="{57B50B53-10B7-4F2F-99DF-AE925C8BB532}" type="presParOf" srcId="{1BE36D12-44CB-46FA-B3B4-25EDD2FE052F}" destId="{CACEDA6D-85BA-43A6-BC20-8FC7BBE9F89F}" srcOrd="6" destOrd="0" presId="urn:microsoft.com/office/officeart/2005/8/layout/chevron1"/>
    <dgm:cxn modelId="{C296F469-C4CB-44F5-B068-AE9F4A391FD6}" type="presParOf" srcId="{1BE36D12-44CB-46FA-B3B4-25EDD2FE052F}" destId="{8AD30570-0B78-421B-869F-7DB8D2C6D486}" srcOrd="7" destOrd="0" presId="urn:microsoft.com/office/officeart/2005/8/layout/chevron1"/>
    <dgm:cxn modelId="{A1F26341-D595-482D-8D60-C684BFFC1A9D}" type="presParOf" srcId="{1BE36D12-44CB-46FA-B3B4-25EDD2FE052F}" destId="{07EB5BBE-8042-4194-B8EB-83A612705F76}" srcOrd="8" destOrd="0" presId="urn:microsoft.com/office/officeart/2005/8/layout/chevron1"/>
    <dgm:cxn modelId="{F3CFA1B9-0684-4376-96C5-9442509C6BD1}" type="presParOf" srcId="{1BE36D12-44CB-46FA-B3B4-25EDD2FE052F}" destId="{5A8D5978-89ED-4DA9-A452-9E87C9AC1453}" srcOrd="9" destOrd="0" presId="urn:microsoft.com/office/officeart/2005/8/layout/chevron1"/>
    <dgm:cxn modelId="{89A5CCB7-0EAD-49B7-B8CF-39C54B6B8569}" type="presParOf" srcId="{1BE36D12-44CB-46FA-B3B4-25EDD2FE052F}" destId="{6A57F4A5-F02F-43E3-A860-E1E9D279F110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837E70-A749-4C57-B514-2D8DBAB062D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91BABD40-DB7E-43D1-A677-5336046D3C41}">
      <dgm:prSet phldrT="[Text]"/>
      <dgm:spPr/>
      <dgm:t>
        <a:bodyPr/>
        <a:lstStyle/>
        <a:p>
          <a:r>
            <a:rPr lang="en-GB" b="1" dirty="0"/>
            <a:t>Green Bond Framework</a:t>
          </a:r>
          <a:endParaRPr lang="hr-HR" b="1" dirty="0"/>
        </a:p>
      </dgm:t>
    </dgm:pt>
    <dgm:pt modelId="{C157A30C-DD11-4DDC-9A2D-C5BD06E7ECA4}" type="parTrans" cxnId="{745111F9-B93E-4A08-9555-A5CC10379920}">
      <dgm:prSet/>
      <dgm:spPr/>
      <dgm:t>
        <a:bodyPr/>
        <a:lstStyle/>
        <a:p>
          <a:endParaRPr lang="hr-HR"/>
        </a:p>
      </dgm:t>
    </dgm:pt>
    <dgm:pt modelId="{761F1BA5-DF97-4974-9068-CAA5ED41FB6F}" type="sibTrans" cxnId="{745111F9-B93E-4A08-9555-A5CC10379920}">
      <dgm:prSet/>
      <dgm:spPr/>
      <dgm:t>
        <a:bodyPr/>
        <a:lstStyle/>
        <a:p>
          <a:endParaRPr lang="hr-HR"/>
        </a:p>
      </dgm:t>
    </dgm:pt>
    <dgm:pt modelId="{ABA7B73A-9AEC-4D19-9216-8A53060E4D48}">
      <dgm:prSet phldrT="[Text]"/>
      <dgm:spPr/>
      <dgm:t>
        <a:bodyPr/>
        <a:lstStyle/>
        <a:p>
          <a:r>
            <a:rPr lang="en-GB" sz="1200" noProof="0" dirty="0"/>
            <a:t>Description of issuer</a:t>
          </a:r>
        </a:p>
      </dgm:t>
    </dgm:pt>
    <dgm:pt modelId="{ADF3114A-6ED7-4CA3-BB94-19BEF2125367}" type="parTrans" cxnId="{4DB0144F-FCDA-4A57-A6A3-F94477210FCC}">
      <dgm:prSet/>
      <dgm:spPr/>
      <dgm:t>
        <a:bodyPr/>
        <a:lstStyle/>
        <a:p>
          <a:endParaRPr lang="hr-HR"/>
        </a:p>
      </dgm:t>
    </dgm:pt>
    <dgm:pt modelId="{162E967C-204F-437C-A6A7-E7EB4C79B993}" type="sibTrans" cxnId="{4DB0144F-FCDA-4A57-A6A3-F94477210FCC}">
      <dgm:prSet/>
      <dgm:spPr/>
      <dgm:t>
        <a:bodyPr/>
        <a:lstStyle/>
        <a:p>
          <a:endParaRPr lang="hr-HR"/>
        </a:p>
      </dgm:t>
    </dgm:pt>
    <dgm:pt modelId="{77986510-3AC0-475D-A943-8A018942C422}">
      <dgm:prSet phldrT="[Text]"/>
      <dgm:spPr/>
      <dgm:t>
        <a:bodyPr/>
        <a:lstStyle/>
        <a:p>
          <a:r>
            <a:rPr lang="en-GB" b="1" noProof="0" dirty="0"/>
            <a:t>Recommendations of integrating green bonds framework with existing governance structures</a:t>
          </a:r>
        </a:p>
      </dgm:t>
    </dgm:pt>
    <dgm:pt modelId="{EAF2A5ED-3268-49C7-898F-A4610633306A}" type="parTrans" cxnId="{F50AB8F0-C156-4532-A3BC-FC3914E2800C}">
      <dgm:prSet/>
      <dgm:spPr/>
      <dgm:t>
        <a:bodyPr/>
        <a:lstStyle/>
        <a:p>
          <a:endParaRPr lang="hr-HR"/>
        </a:p>
      </dgm:t>
    </dgm:pt>
    <dgm:pt modelId="{D0545AB5-8316-4346-B0A3-25E098FB72D8}" type="sibTrans" cxnId="{F50AB8F0-C156-4532-A3BC-FC3914E2800C}">
      <dgm:prSet/>
      <dgm:spPr/>
      <dgm:t>
        <a:bodyPr/>
        <a:lstStyle/>
        <a:p>
          <a:endParaRPr lang="hr-HR"/>
        </a:p>
      </dgm:t>
    </dgm:pt>
    <dgm:pt modelId="{B30E3DDF-C5BE-4671-9C1E-80663945703B}">
      <dgm:prSet phldrT="[Text]"/>
      <dgm:spPr/>
      <dgm:t>
        <a:bodyPr/>
        <a:lstStyle/>
        <a:p>
          <a:r>
            <a:rPr lang="en-GB" noProof="0" dirty="0"/>
            <a:t>Use of proceeds, Management of proceeds</a:t>
          </a:r>
        </a:p>
      </dgm:t>
    </dgm:pt>
    <dgm:pt modelId="{C4D0B117-0C4D-4D65-B6CD-A85C8908B95C}" type="parTrans" cxnId="{26F47452-8297-479D-BC5C-BCB7500F29F4}">
      <dgm:prSet/>
      <dgm:spPr/>
      <dgm:t>
        <a:bodyPr/>
        <a:lstStyle/>
        <a:p>
          <a:endParaRPr lang="hr-HR"/>
        </a:p>
      </dgm:t>
    </dgm:pt>
    <dgm:pt modelId="{6006153E-3508-47F2-8664-FEAD95EBCC12}" type="sibTrans" cxnId="{26F47452-8297-479D-BC5C-BCB7500F29F4}">
      <dgm:prSet/>
      <dgm:spPr/>
      <dgm:t>
        <a:bodyPr/>
        <a:lstStyle/>
        <a:p>
          <a:endParaRPr lang="hr-HR"/>
        </a:p>
      </dgm:t>
    </dgm:pt>
    <dgm:pt modelId="{4FED3E85-B0C9-4EC6-B216-2918093DE1D6}">
      <dgm:prSet phldrT="[Text]"/>
      <dgm:spPr/>
      <dgm:t>
        <a:bodyPr/>
        <a:lstStyle/>
        <a:p>
          <a:r>
            <a:rPr lang="en-GB" b="1" noProof="0" dirty="0"/>
            <a:t>Guidance on selection of Green Bond Second Party Opinions (SPO)</a:t>
          </a:r>
        </a:p>
      </dgm:t>
    </dgm:pt>
    <dgm:pt modelId="{124C277F-8289-436C-8D0F-5F47F492B60E}" type="parTrans" cxnId="{8191B7CA-B5CF-43E4-9BE6-BDB4D82F599A}">
      <dgm:prSet/>
      <dgm:spPr/>
      <dgm:t>
        <a:bodyPr/>
        <a:lstStyle/>
        <a:p>
          <a:endParaRPr lang="hr-HR"/>
        </a:p>
      </dgm:t>
    </dgm:pt>
    <dgm:pt modelId="{CA0FF0F4-0ADD-4361-8C8B-06C4FE32EA04}" type="sibTrans" cxnId="{8191B7CA-B5CF-43E4-9BE6-BDB4D82F599A}">
      <dgm:prSet/>
      <dgm:spPr/>
      <dgm:t>
        <a:bodyPr/>
        <a:lstStyle/>
        <a:p>
          <a:endParaRPr lang="hr-HR"/>
        </a:p>
      </dgm:t>
    </dgm:pt>
    <dgm:pt modelId="{D9333485-D8E9-4D0C-8D03-EF638CBC368C}">
      <dgm:prSet phldrT="[Text]"/>
      <dgm:spPr/>
      <dgm:t>
        <a:bodyPr/>
        <a:lstStyle/>
        <a:p>
          <a:r>
            <a:rPr lang="en-GB" noProof="0" dirty="0"/>
            <a:t>Role of SPOs, pre- and post-issuance certification, SPO process</a:t>
          </a:r>
        </a:p>
      </dgm:t>
    </dgm:pt>
    <dgm:pt modelId="{D1A181FD-2ED2-4379-A112-6FC90A294CAE}" type="parTrans" cxnId="{E68AFCF7-CD0F-42A6-849E-CE18B8B7C40A}">
      <dgm:prSet/>
      <dgm:spPr/>
      <dgm:t>
        <a:bodyPr/>
        <a:lstStyle/>
        <a:p>
          <a:endParaRPr lang="hr-HR"/>
        </a:p>
      </dgm:t>
    </dgm:pt>
    <dgm:pt modelId="{9B4D8CD0-A091-4B2E-BADA-283006E6216D}" type="sibTrans" cxnId="{E68AFCF7-CD0F-42A6-849E-CE18B8B7C40A}">
      <dgm:prSet/>
      <dgm:spPr/>
      <dgm:t>
        <a:bodyPr/>
        <a:lstStyle/>
        <a:p>
          <a:endParaRPr lang="hr-HR"/>
        </a:p>
      </dgm:t>
    </dgm:pt>
    <dgm:pt modelId="{A0241ECF-B9A6-4F4B-BF2A-C6EDC5A6AC49}">
      <dgm:prSet phldrT="[Text]"/>
      <dgm:spPr/>
      <dgm:t>
        <a:bodyPr/>
        <a:lstStyle/>
        <a:p>
          <a:endParaRPr lang="en-GB" sz="1200" noProof="0" dirty="0"/>
        </a:p>
      </dgm:t>
    </dgm:pt>
    <dgm:pt modelId="{59C4A654-1671-4C8C-9814-854E81BC2ABC}" type="parTrans" cxnId="{22D8A072-9227-46A7-8B59-F9CB61B7431F}">
      <dgm:prSet/>
      <dgm:spPr/>
      <dgm:t>
        <a:bodyPr/>
        <a:lstStyle/>
        <a:p>
          <a:endParaRPr lang="hr-HR"/>
        </a:p>
      </dgm:t>
    </dgm:pt>
    <dgm:pt modelId="{72C4E819-0127-4831-A20C-6C7B602EC916}" type="sibTrans" cxnId="{22D8A072-9227-46A7-8B59-F9CB61B7431F}">
      <dgm:prSet/>
      <dgm:spPr/>
      <dgm:t>
        <a:bodyPr/>
        <a:lstStyle/>
        <a:p>
          <a:endParaRPr lang="hr-HR"/>
        </a:p>
      </dgm:t>
    </dgm:pt>
    <dgm:pt modelId="{30B1B65B-A5E4-4E9E-96BC-A58D25877B0F}">
      <dgm:prSet phldrT="[Text]"/>
      <dgm:spPr/>
      <dgm:t>
        <a:bodyPr/>
        <a:lstStyle/>
        <a:p>
          <a:r>
            <a:rPr lang="en-GB" noProof="0" dirty="0"/>
            <a:t>Project origination, selection, technical / ESG appraisal, monitoring and reporting</a:t>
          </a:r>
        </a:p>
      </dgm:t>
    </dgm:pt>
    <dgm:pt modelId="{DE52F615-22BF-466A-9B21-B8494AD18BAE}" type="parTrans" cxnId="{249897DB-A6EB-42C4-8215-82245078C38E}">
      <dgm:prSet/>
      <dgm:spPr/>
      <dgm:t>
        <a:bodyPr/>
        <a:lstStyle/>
        <a:p>
          <a:endParaRPr lang="hr-HR"/>
        </a:p>
      </dgm:t>
    </dgm:pt>
    <dgm:pt modelId="{87CEB584-1835-4FD6-BC13-AD0B24BDDC2A}" type="sibTrans" cxnId="{249897DB-A6EB-42C4-8215-82245078C38E}">
      <dgm:prSet/>
      <dgm:spPr/>
      <dgm:t>
        <a:bodyPr/>
        <a:lstStyle/>
        <a:p>
          <a:endParaRPr lang="hr-HR"/>
        </a:p>
      </dgm:t>
    </dgm:pt>
    <dgm:pt modelId="{E2EEABFD-9514-4D5F-AA85-7EC91DB5A883}">
      <dgm:prSet phldrT="[Text]"/>
      <dgm:spPr/>
      <dgm:t>
        <a:bodyPr/>
        <a:lstStyle/>
        <a:p>
          <a:r>
            <a:rPr lang="en-GB" noProof="0" dirty="0"/>
            <a:t>GB allocation and impact reporting</a:t>
          </a:r>
        </a:p>
      </dgm:t>
    </dgm:pt>
    <dgm:pt modelId="{40927FD6-B9E0-4637-BD18-28FBED5A862E}" type="parTrans" cxnId="{6AE37C55-6B1E-41B4-92B1-51694476B39F}">
      <dgm:prSet/>
      <dgm:spPr/>
      <dgm:t>
        <a:bodyPr/>
        <a:lstStyle/>
        <a:p>
          <a:endParaRPr lang="hr-HR"/>
        </a:p>
      </dgm:t>
    </dgm:pt>
    <dgm:pt modelId="{E00F5472-0141-470F-96BC-A74F4E67E7B7}" type="sibTrans" cxnId="{6AE37C55-6B1E-41B4-92B1-51694476B39F}">
      <dgm:prSet/>
      <dgm:spPr/>
      <dgm:t>
        <a:bodyPr/>
        <a:lstStyle/>
        <a:p>
          <a:endParaRPr lang="hr-HR"/>
        </a:p>
      </dgm:t>
    </dgm:pt>
    <dgm:pt modelId="{D7B7F063-B592-4DC5-815D-ACA52CC72A48}">
      <dgm:prSet phldrT="[Text]"/>
      <dgm:spPr/>
      <dgm:t>
        <a:bodyPr/>
        <a:lstStyle/>
        <a:p>
          <a:endParaRPr lang="en-GB" noProof="0" dirty="0"/>
        </a:p>
      </dgm:t>
    </dgm:pt>
    <dgm:pt modelId="{D1BBF9C4-AD8B-4439-8584-45FB1BC8431F}" type="parTrans" cxnId="{D9A13059-5811-4021-B87A-8F4D44F93839}">
      <dgm:prSet/>
      <dgm:spPr/>
      <dgm:t>
        <a:bodyPr/>
        <a:lstStyle/>
        <a:p>
          <a:endParaRPr lang="hr-HR"/>
        </a:p>
      </dgm:t>
    </dgm:pt>
    <dgm:pt modelId="{032A35E8-3A70-4688-B13F-AA642A771EAB}" type="sibTrans" cxnId="{D9A13059-5811-4021-B87A-8F4D44F93839}">
      <dgm:prSet/>
      <dgm:spPr/>
      <dgm:t>
        <a:bodyPr/>
        <a:lstStyle/>
        <a:p>
          <a:endParaRPr lang="hr-HR"/>
        </a:p>
      </dgm:t>
    </dgm:pt>
    <dgm:pt modelId="{ECF800C5-7475-4095-B354-2B6C123F6EAF}">
      <dgm:prSet phldrT="[Text]"/>
      <dgm:spPr/>
      <dgm:t>
        <a:bodyPr/>
        <a:lstStyle/>
        <a:p>
          <a:endParaRPr lang="en-GB" noProof="0" dirty="0"/>
        </a:p>
      </dgm:t>
    </dgm:pt>
    <dgm:pt modelId="{387CAA7B-6834-4966-BD5A-61F0D5EDE7EC}" type="parTrans" cxnId="{8ED983E0-CD1A-4354-8A8E-FEFC98E950A7}">
      <dgm:prSet/>
      <dgm:spPr/>
      <dgm:t>
        <a:bodyPr/>
        <a:lstStyle/>
        <a:p>
          <a:endParaRPr lang="hr-HR"/>
        </a:p>
      </dgm:t>
    </dgm:pt>
    <dgm:pt modelId="{0C3CE49A-A038-4FE2-A616-E8E391CBAE59}" type="sibTrans" cxnId="{8ED983E0-CD1A-4354-8A8E-FEFC98E950A7}">
      <dgm:prSet/>
      <dgm:spPr/>
      <dgm:t>
        <a:bodyPr/>
        <a:lstStyle/>
        <a:p>
          <a:endParaRPr lang="hr-HR"/>
        </a:p>
      </dgm:t>
    </dgm:pt>
    <dgm:pt modelId="{FCC298B1-6E86-48F1-BB01-204DCE12A79D}">
      <dgm:prSet phldrT="[Text]"/>
      <dgm:spPr/>
      <dgm:t>
        <a:bodyPr/>
        <a:lstStyle/>
        <a:p>
          <a:r>
            <a:rPr lang="en-GB" noProof="0" dirty="0"/>
            <a:t>Template for procuring SPO / </a:t>
          </a:r>
          <a:r>
            <a:rPr lang="en-GB" noProof="0" dirty="0" err="1"/>
            <a:t>ToR</a:t>
          </a:r>
          <a:endParaRPr lang="en-GB" noProof="0" dirty="0"/>
        </a:p>
      </dgm:t>
    </dgm:pt>
    <dgm:pt modelId="{9BC9AD10-C2D5-41E2-AC06-4C95DC3F5D47}" type="parTrans" cxnId="{290B2F1F-05F5-4D9B-87D3-BBE5CE7C0EF4}">
      <dgm:prSet/>
      <dgm:spPr/>
      <dgm:t>
        <a:bodyPr/>
        <a:lstStyle/>
        <a:p>
          <a:endParaRPr lang="hr-HR"/>
        </a:p>
      </dgm:t>
    </dgm:pt>
    <dgm:pt modelId="{6E0797E7-DAED-4D48-88B2-BF73C6A8AD5E}" type="sibTrans" cxnId="{290B2F1F-05F5-4D9B-87D3-BBE5CE7C0EF4}">
      <dgm:prSet/>
      <dgm:spPr/>
      <dgm:t>
        <a:bodyPr/>
        <a:lstStyle/>
        <a:p>
          <a:endParaRPr lang="hr-HR"/>
        </a:p>
      </dgm:t>
    </dgm:pt>
    <dgm:pt modelId="{D60F97CD-5874-4479-AAF2-BC1897A5AEE5}">
      <dgm:prSet phldrT="[Text]"/>
      <dgm:spPr/>
      <dgm:t>
        <a:bodyPr/>
        <a:lstStyle/>
        <a:p>
          <a:endParaRPr lang="en-GB" sz="1200" noProof="0" dirty="0"/>
        </a:p>
      </dgm:t>
    </dgm:pt>
    <dgm:pt modelId="{FE4FD0D4-460C-48DE-B912-76767BF75BEC}" type="parTrans" cxnId="{B223FB57-E25E-4E4B-AB39-7C67D1C33120}">
      <dgm:prSet/>
      <dgm:spPr/>
      <dgm:t>
        <a:bodyPr/>
        <a:lstStyle/>
        <a:p>
          <a:endParaRPr lang="hr-HR"/>
        </a:p>
      </dgm:t>
    </dgm:pt>
    <dgm:pt modelId="{0EC100FD-C392-4468-94DD-2C7156E75BA8}" type="sibTrans" cxnId="{B223FB57-E25E-4E4B-AB39-7C67D1C33120}">
      <dgm:prSet/>
      <dgm:spPr/>
      <dgm:t>
        <a:bodyPr/>
        <a:lstStyle/>
        <a:p>
          <a:endParaRPr lang="hr-HR"/>
        </a:p>
      </dgm:t>
    </dgm:pt>
    <dgm:pt modelId="{0D2AD631-F4E5-4D87-B95F-F05CEFD8350E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GB" sz="1200" noProof="0" dirty="0"/>
            <a:t>Management of proceeds</a:t>
          </a:r>
        </a:p>
      </dgm:t>
    </dgm:pt>
    <dgm:pt modelId="{F4AADE2E-C314-41DB-A1D1-3545A969E5D2}" type="parTrans" cxnId="{8A214D8B-7F4A-4289-B4D2-298B53EE68A1}">
      <dgm:prSet/>
      <dgm:spPr/>
      <dgm:t>
        <a:bodyPr/>
        <a:lstStyle/>
        <a:p>
          <a:endParaRPr lang="hr-HR"/>
        </a:p>
      </dgm:t>
    </dgm:pt>
    <dgm:pt modelId="{0F636030-B05A-4B07-8040-33C173ABA4A5}" type="sibTrans" cxnId="{8A214D8B-7F4A-4289-B4D2-298B53EE68A1}">
      <dgm:prSet/>
      <dgm:spPr/>
      <dgm:t>
        <a:bodyPr/>
        <a:lstStyle/>
        <a:p>
          <a:endParaRPr lang="hr-HR"/>
        </a:p>
      </dgm:t>
    </dgm:pt>
    <dgm:pt modelId="{A347E314-D14A-42CC-A716-970FAC07D9AB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GB" sz="1200" noProof="0" dirty="0"/>
            <a:t>Reporting</a:t>
          </a:r>
        </a:p>
      </dgm:t>
    </dgm:pt>
    <dgm:pt modelId="{946B520F-F433-4430-AB43-1CE5B32FF96F}" type="parTrans" cxnId="{EE30A630-D0E9-4343-BA7A-D8DEE97D5BAD}">
      <dgm:prSet/>
      <dgm:spPr/>
      <dgm:t>
        <a:bodyPr/>
        <a:lstStyle/>
        <a:p>
          <a:endParaRPr lang="hr-HR"/>
        </a:p>
      </dgm:t>
    </dgm:pt>
    <dgm:pt modelId="{85DBBC17-1045-4AE2-9540-80D07932E3DA}" type="sibTrans" cxnId="{EE30A630-D0E9-4343-BA7A-D8DEE97D5BAD}">
      <dgm:prSet/>
      <dgm:spPr/>
      <dgm:t>
        <a:bodyPr/>
        <a:lstStyle/>
        <a:p>
          <a:endParaRPr lang="hr-HR"/>
        </a:p>
      </dgm:t>
    </dgm:pt>
    <dgm:pt modelId="{C80C8C02-138A-456C-BE73-8C0F894064BA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GB" sz="1200" noProof="0" dirty="0"/>
            <a:t>Selection of projects / Green project criteria</a:t>
          </a:r>
          <a:endParaRPr lang="en-GB" sz="1200" noProof="0" dirty="0">
            <a:highlight>
              <a:srgbClr val="FFFF00"/>
            </a:highlight>
          </a:endParaRPr>
        </a:p>
      </dgm:t>
    </dgm:pt>
    <dgm:pt modelId="{F3BBCED4-4F12-4916-8C05-6E20E22AF89E}" type="parTrans" cxnId="{FBBBA0BE-4EDE-45E1-9AE9-F2720F22B796}">
      <dgm:prSet/>
      <dgm:spPr/>
      <dgm:t>
        <a:bodyPr/>
        <a:lstStyle/>
        <a:p>
          <a:endParaRPr lang="hr-HR"/>
        </a:p>
      </dgm:t>
    </dgm:pt>
    <dgm:pt modelId="{2B67AA6B-6A46-4976-8CBF-19FD81D1E2C4}" type="sibTrans" cxnId="{FBBBA0BE-4EDE-45E1-9AE9-F2720F22B796}">
      <dgm:prSet/>
      <dgm:spPr/>
      <dgm:t>
        <a:bodyPr/>
        <a:lstStyle/>
        <a:p>
          <a:endParaRPr lang="hr-HR"/>
        </a:p>
      </dgm:t>
    </dgm:pt>
    <dgm:pt modelId="{EE954894-A84D-4370-85DF-39457FC73292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GB" sz="1200" noProof="0" dirty="0"/>
            <a:t>Eligibility principles</a:t>
          </a:r>
        </a:p>
      </dgm:t>
    </dgm:pt>
    <dgm:pt modelId="{444C640F-77B4-4F31-834E-672772899C57}" type="parTrans" cxnId="{742BE025-BE5A-416A-ADDF-77DDA19ABD07}">
      <dgm:prSet/>
      <dgm:spPr/>
      <dgm:t>
        <a:bodyPr/>
        <a:lstStyle/>
        <a:p>
          <a:endParaRPr lang="hr-HR"/>
        </a:p>
      </dgm:t>
    </dgm:pt>
    <dgm:pt modelId="{80B0FC86-DAD5-4E57-B3F0-522D2FFDB96B}" type="sibTrans" cxnId="{742BE025-BE5A-416A-ADDF-77DDA19ABD07}">
      <dgm:prSet/>
      <dgm:spPr/>
      <dgm:t>
        <a:bodyPr/>
        <a:lstStyle/>
        <a:p>
          <a:endParaRPr lang="hr-HR"/>
        </a:p>
      </dgm:t>
    </dgm:pt>
    <dgm:pt modelId="{0F98E599-C2B5-4AFC-A5EA-B71DCBBB4E65}">
      <dgm:prSet phldrT="[Text]"/>
      <dgm:spPr/>
      <dgm:t>
        <a:bodyPr/>
        <a:lstStyle/>
        <a:p>
          <a:endParaRPr lang="en-GB" sz="1200" noProof="0" dirty="0"/>
        </a:p>
      </dgm:t>
    </dgm:pt>
    <dgm:pt modelId="{64EF76A9-81AB-4A5D-B34F-C0304C6E6702}" type="parTrans" cxnId="{82249498-0E73-4BEC-9F13-F8A43C075848}">
      <dgm:prSet/>
      <dgm:spPr/>
      <dgm:t>
        <a:bodyPr/>
        <a:lstStyle/>
        <a:p>
          <a:endParaRPr lang="hr-HR"/>
        </a:p>
      </dgm:t>
    </dgm:pt>
    <dgm:pt modelId="{C17C59D6-E859-4ECA-B039-3EE5C6930057}" type="sibTrans" cxnId="{82249498-0E73-4BEC-9F13-F8A43C075848}">
      <dgm:prSet/>
      <dgm:spPr/>
      <dgm:t>
        <a:bodyPr/>
        <a:lstStyle/>
        <a:p>
          <a:endParaRPr lang="hr-HR"/>
        </a:p>
      </dgm:t>
    </dgm:pt>
    <dgm:pt modelId="{E3BFAB07-D5AA-4709-9C64-19DEA9550264}">
      <dgm:prSet phldrT="[Text]"/>
      <dgm:spPr/>
      <dgm:t>
        <a:bodyPr/>
        <a:lstStyle/>
        <a:p>
          <a:endParaRPr lang="en-GB" noProof="0" dirty="0"/>
        </a:p>
      </dgm:t>
    </dgm:pt>
    <dgm:pt modelId="{8C3106F0-1FE3-4B23-BB04-2637F4016318}" type="parTrans" cxnId="{F1397284-82B9-428C-A4C6-3EDE687554F7}">
      <dgm:prSet/>
      <dgm:spPr/>
      <dgm:t>
        <a:bodyPr/>
        <a:lstStyle/>
        <a:p>
          <a:endParaRPr lang="hr-HR"/>
        </a:p>
      </dgm:t>
    </dgm:pt>
    <dgm:pt modelId="{DF63ED1E-0D17-43A7-8A4E-3BC1EFD79EFF}" type="sibTrans" cxnId="{F1397284-82B9-428C-A4C6-3EDE687554F7}">
      <dgm:prSet/>
      <dgm:spPr/>
      <dgm:t>
        <a:bodyPr/>
        <a:lstStyle/>
        <a:p>
          <a:endParaRPr lang="hr-HR"/>
        </a:p>
      </dgm:t>
    </dgm:pt>
    <dgm:pt modelId="{98BA9E27-F0BA-44AE-A33B-D56F4B553E26}">
      <dgm:prSet phldrT="[Text]"/>
      <dgm:spPr/>
      <dgm:t>
        <a:bodyPr/>
        <a:lstStyle/>
        <a:p>
          <a:endParaRPr lang="en-GB" noProof="0" dirty="0"/>
        </a:p>
      </dgm:t>
    </dgm:pt>
    <dgm:pt modelId="{B457ABA1-A57E-44A3-960F-29A69465AED7}" type="parTrans" cxnId="{CFB6ECAA-6646-438E-82F1-D9C9FEF8BB87}">
      <dgm:prSet/>
      <dgm:spPr/>
      <dgm:t>
        <a:bodyPr/>
        <a:lstStyle/>
        <a:p>
          <a:endParaRPr lang="hr-HR"/>
        </a:p>
      </dgm:t>
    </dgm:pt>
    <dgm:pt modelId="{024CBDF0-B125-4B07-8FD7-ECDA7B677A8E}" type="sibTrans" cxnId="{CFB6ECAA-6646-438E-82F1-D9C9FEF8BB87}">
      <dgm:prSet/>
      <dgm:spPr/>
      <dgm:t>
        <a:bodyPr/>
        <a:lstStyle/>
        <a:p>
          <a:endParaRPr lang="hr-HR"/>
        </a:p>
      </dgm:t>
    </dgm:pt>
    <dgm:pt modelId="{6DD6E670-3133-44DE-BBD7-2B0150707FF5}">
      <dgm:prSet phldrT="[Text]"/>
      <dgm:spPr/>
      <dgm:t>
        <a:bodyPr/>
        <a:lstStyle/>
        <a:p>
          <a:endParaRPr lang="en-GB" noProof="0" dirty="0"/>
        </a:p>
      </dgm:t>
    </dgm:pt>
    <dgm:pt modelId="{1AF0BA67-2772-431A-A027-0889FA82779B}" type="parTrans" cxnId="{174FEE29-B71A-44C5-8975-EBC791F2208B}">
      <dgm:prSet/>
      <dgm:spPr/>
      <dgm:t>
        <a:bodyPr/>
        <a:lstStyle/>
        <a:p>
          <a:endParaRPr lang="hr-HR"/>
        </a:p>
      </dgm:t>
    </dgm:pt>
    <dgm:pt modelId="{C623A6BF-E7CB-4FA8-90EF-98FAA243A1AE}" type="sibTrans" cxnId="{174FEE29-B71A-44C5-8975-EBC791F2208B}">
      <dgm:prSet/>
      <dgm:spPr/>
      <dgm:t>
        <a:bodyPr/>
        <a:lstStyle/>
        <a:p>
          <a:endParaRPr lang="hr-HR"/>
        </a:p>
      </dgm:t>
    </dgm:pt>
    <dgm:pt modelId="{6AA549F2-2B72-4924-ADED-2C7DDA1E3CF8}" type="pres">
      <dgm:prSet presAssocID="{E4837E70-A749-4C57-B514-2D8DBAB062DF}" presName="Name0" presStyleCnt="0">
        <dgm:presLayoutVars>
          <dgm:dir/>
          <dgm:animLvl val="lvl"/>
          <dgm:resizeHandles val="exact"/>
        </dgm:presLayoutVars>
      </dgm:prSet>
      <dgm:spPr/>
    </dgm:pt>
    <dgm:pt modelId="{9FD740A8-2FF8-4014-A293-839922FA1A41}" type="pres">
      <dgm:prSet presAssocID="{91BABD40-DB7E-43D1-A677-5336046D3C41}" presName="composite" presStyleCnt="0"/>
      <dgm:spPr/>
    </dgm:pt>
    <dgm:pt modelId="{971924A8-E17B-4CD8-A28A-C693C3DC571B}" type="pres">
      <dgm:prSet presAssocID="{91BABD40-DB7E-43D1-A677-5336046D3C4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CFFFD34-6138-4192-A6B4-766EB2A4C8AC}" type="pres">
      <dgm:prSet presAssocID="{91BABD40-DB7E-43D1-A677-5336046D3C41}" presName="desTx" presStyleLbl="alignAccFollowNode1" presStyleIdx="0" presStyleCnt="3">
        <dgm:presLayoutVars>
          <dgm:bulletEnabled val="1"/>
        </dgm:presLayoutVars>
      </dgm:prSet>
      <dgm:spPr/>
    </dgm:pt>
    <dgm:pt modelId="{E28E6F18-5973-4A1E-A19C-14A2B5404985}" type="pres">
      <dgm:prSet presAssocID="{761F1BA5-DF97-4974-9068-CAA5ED41FB6F}" presName="space" presStyleCnt="0"/>
      <dgm:spPr/>
    </dgm:pt>
    <dgm:pt modelId="{476EB0BD-347F-492F-A4AD-F46649A4F5F9}" type="pres">
      <dgm:prSet presAssocID="{77986510-3AC0-475D-A943-8A018942C422}" presName="composite" presStyleCnt="0"/>
      <dgm:spPr/>
    </dgm:pt>
    <dgm:pt modelId="{7F882A40-03A8-4829-9CD3-08E941F4BFA2}" type="pres">
      <dgm:prSet presAssocID="{77986510-3AC0-475D-A943-8A018942C42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FE94D078-2B2E-4CC0-A974-848693AF34E4}" type="pres">
      <dgm:prSet presAssocID="{77986510-3AC0-475D-A943-8A018942C422}" presName="desTx" presStyleLbl="alignAccFollowNode1" presStyleIdx="1" presStyleCnt="3">
        <dgm:presLayoutVars>
          <dgm:bulletEnabled val="1"/>
        </dgm:presLayoutVars>
      </dgm:prSet>
      <dgm:spPr/>
    </dgm:pt>
    <dgm:pt modelId="{28E8ADC1-3554-4C23-A97F-C3317218D7AA}" type="pres">
      <dgm:prSet presAssocID="{D0545AB5-8316-4346-B0A3-25E098FB72D8}" presName="space" presStyleCnt="0"/>
      <dgm:spPr/>
    </dgm:pt>
    <dgm:pt modelId="{5F4BE850-CAC0-409E-B86B-20DF1EFFC367}" type="pres">
      <dgm:prSet presAssocID="{4FED3E85-B0C9-4EC6-B216-2918093DE1D6}" presName="composite" presStyleCnt="0"/>
      <dgm:spPr/>
    </dgm:pt>
    <dgm:pt modelId="{D09FDAB8-9A70-4D13-A797-5793C64B1070}" type="pres">
      <dgm:prSet presAssocID="{4FED3E85-B0C9-4EC6-B216-2918093DE1D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5C6B8DAE-C377-4233-8765-64819D03AE17}" type="pres">
      <dgm:prSet presAssocID="{4FED3E85-B0C9-4EC6-B216-2918093DE1D6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8238D02-279A-4BD7-9550-6DDB781E8C62}" type="presOf" srcId="{77986510-3AC0-475D-A943-8A018942C422}" destId="{7F882A40-03A8-4829-9CD3-08E941F4BFA2}" srcOrd="0" destOrd="0" presId="urn:microsoft.com/office/officeart/2005/8/layout/hList1"/>
    <dgm:cxn modelId="{9C41091C-8CAA-431D-9CCB-82E4E7B393AB}" type="presOf" srcId="{EE954894-A84D-4370-85DF-39457FC73292}" destId="{CCFFFD34-6138-4192-A6B4-766EB2A4C8AC}" srcOrd="0" destOrd="2" presId="urn:microsoft.com/office/officeart/2005/8/layout/hList1"/>
    <dgm:cxn modelId="{290B2F1F-05F5-4D9B-87D3-BBE5CE7C0EF4}" srcId="{4FED3E85-B0C9-4EC6-B216-2918093DE1D6}" destId="{FCC298B1-6E86-48F1-BB01-204DCE12A79D}" srcOrd="2" destOrd="0" parTransId="{9BC9AD10-C2D5-41E2-AC06-4C95DC3F5D47}" sibTransId="{6E0797E7-DAED-4D48-88B2-BF73C6A8AD5E}"/>
    <dgm:cxn modelId="{742BE025-BE5A-416A-ADDF-77DDA19ABD07}" srcId="{91BABD40-DB7E-43D1-A677-5336046D3C41}" destId="{EE954894-A84D-4370-85DF-39457FC73292}" srcOrd="2" destOrd="0" parTransId="{444C640F-77B4-4F31-834E-672772899C57}" sibTransId="{80B0FC86-DAD5-4E57-B3F0-522D2FFDB96B}"/>
    <dgm:cxn modelId="{174FEE29-B71A-44C5-8975-EBC791F2208B}" srcId="{77986510-3AC0-475D-A943-8A018942C422}" destId="{6DD6E670-3133-44DE-BBD7-2B0150707FF5}" srcOrd="3" destOrd="0" parTransId="{1AF0BA67-2772-431A-A027-0889FA82779B}" sibTransId="{C623A6BF-E7CB-4FA8-90EF-98FAA243A1AE}"/>
    <dgm:cxn modelId="{EE30A630-D0E9-4343-BA7A-D8DEE97D5BAD}" srcId="{91BABD40-DB7E-43D1-A677-5336046D3C41}" destId="{A347E314-D14A-42CC-A716-970FAC07D9AB}" srcOrd="5" destOrd="0" parTransId="{946B520F-F433-4430-AB43-1CE5B32FF96F}" sibTransId="{85DBBC17-1045-4AE2-9540-80D07932E3DA}"/>
    <dgm:cxn modelId="{4E68C93F-D092-4A30-A6BA-44FF66BF6884}" type="presOf" srcId="{6DD6E670-3133-44DE-BBD7-2B0150707FF5}" destId="{FE94D078-2B2E-4CC0-A974-848693AF34E4}" srcOrd="0" destOrd="3" presId="urn:microsoft.com/office/officeart/2005/8/layout/hList1"/>
    <dgm:cxn modelId="{33535E69-5B63-4344-BACB-A76ABF5F9A9B}" type="presOf" srcId="{ABA7B73A-9AEC-4D19-9216-8A53060E4D48}" destId="{CCFFFD34-6138-4192-A6B4-766EB2A4C8AC}" srcOrd="0" destOrd="0" presId="urn:microsoft.com/office/officeart/2005/8/layout/hList1"/>
    <dgm:cxn modelId="{4DB0144F-FCDA-4A57-A6A3-F94477210FCC}" srcId="{91BABD40-DB7E-43D1-A677-5336046D3C41}" destId="{ABA7B73A-9AEC-4D19-9216-8A53060E4D48}" srcOrd="0" destOrd="0" parTransId="{ADF3114A-6ED7-4CA3-BB94-19BEF2125367}" sibTransId="{162E967C-204F-437C-A6A7-E7EB4C79B993}"/>
    <dgm:cxn modelId="{26F47452-8297-479D-BC5C-BCB7500F29F4}" srcId="{77986510-3AC0-475D-A943-8A018942C422}" destId="{B30E3DDF-C5BE-4671-9C1E-80663945703B}" srcOrd="0" destOrd="0" parTransId="{C4D0B117-0C4D-4D65-B6CD-A85C8908B95C}" sibTransId="{6006153E-3508-47F2-8664-FEAD95EBCC12}"/>
    <dgm:cxn modelId="{7BBF9E72-764D-430B-8B59-37C1B23F4217}" type="presOf" srcId="{A347E314-D14A-42CC-A716-970FAC07D9AB}" destId="{CCFFFD34-6138-4192-A6B4-766EB2A4C8AC}" srcOrd="0" destOrd="5" presId="urn:microsoft.com/office/officeart/2005/8/layout/hList1"/>
    <dgm:cxn modelId="{22D8A072-9227-46A7-8B59-F9CB61B7431F}" srcId="{91BABD40-DB7E-43D1-A677-5336046D3C41}" destId="{A0241ECF-B9A6-4F4B-BF2A-C6EDC5A6AC49}" srcOrd="7" destOrd="0" parTransId="{59C4A654-1671-4C8C-9814-854E81BC2ABC}" sibTransId="{72C4E819-0127-4831-A20C-6C7B602EC916}"/>
    <dgm:cxn modelId="{6AE37C55-6B1E-41B4-92B1-51694476B39F}" srcId="{77986510-3AC0-475D-A943-8A018942C422}" destId="{E2EEABFD-9514-4D5F-AA85-7EC91DB5A883}" srcOrd="4" destOrd="0" parTransId="{40927FD6-B9E0-4637-BD18-28FBED5A862E}" sibTransId="{E00F5472-0141-470F-96BC-A74F4E67E7B7}"/>
    <dgm:cxn modelId="{99689657-0D83-48EB-9886-7C722D3F215F}" type="presOf" srcId="{C80C8C02-138A-456C-BE73-8C0F894064BA}" destId="{CCFFFD34-6138-4192-A6B4-766EB2A4C8AC}" srcOrd="0" destOrd="3" presId="urn:microsoft.com/office/officeart/2005/8/layout/hList1"/>
    <dgm:cxn modelId="{B223FB57-E25E-4E4B-AB39-7C67D1C33120}" srcId="{91BABD40-DB7E-43D1-A677-5336046D3C41}" destId="{D60F97CD-5874-4479-AAF2-BC1897A5AEE5}" srcOrd="6" destOrd="0" parTransId="{FE4FD0D4-460C-48DE-B912-76767BF75BEC}" sibTransId="{0EC100FD-C392-4468-94DD-2C7156E75BA8}"/>
    <dgm:cxn modelId="{D9A13059-5811-4021-B87A-8F4D44F93839}" srcId="{4FED3E85-B0C9-4EC6-B216-2918093DE1D6}" destId="{D7B7F063-B592-4DC5-815D-ACA52CC72A48}" srcOrd="4" destOrd="0" parTransId="{D1BBF9C4-AD8B-4439-8584-45FB1BC8431F}" sibTransId="{032A35E8-3A70-4688-B13F-AA642A771EAB}"/>
    <dgm:cxn modelId="{F1397284-82B9-428C-A4C6-3EDE687554F7}" srcId="{4FED3E85-B0C9-4EC6-B216-2918093DE1D6}" destId="{E3BFAB07-D5AA-4709-9C64-19DEA9550264}" srcOrd="1" destOrd="0" parTransId="{8C3106F0-1FE3-4B23-BB04-2637F4016318}" sibTransId="{DF63ED1E-0D17-43A7-8A4E-3BC1EFD79EFF}"/>
    <dgm:cxn modelId="{1C94E087-D1DB-491E-8160-B836BD4AC878}" type="presOf" srcId="{A0241ECF-B9A6-4F4B-BF2A-C6EDC5A6AC49}" destId="{CCFFFD34-6138-4192-A6B4-766EB2A4C8AC}" srcOrd="0" destOrd="7" presId="urn:microsoft.com/office/officeart/2005/8/layout/hList1"/>
    <dgm:cxn modelId="{8A214D8B-7F4A-4289-B4D2-298B53EE68A1}" srcId="{91BABD40-DB7E-43D1-A677-5336046D3C41}" destId="{0D2AD631-F4E5-4D87-B95F-F05CEFD8350E}" srcOrd="4" destOrd="0" parTransId="{F4AADE2E-C314-41DB-A1D1-3545A969E5D2}" sibTransId="{0F636030-B05A-4B07-8040-33C173ABA4A5}"/>
    <dgm:cxn modelId="{06EBD590-B594-454B-9A56-E9AC0762E612}" type="presOf" srcId="{FCC298B1-6E86-48F1-BB01-204DCE12A79D}" destId="{5C6B8DAE-C377-4233-8765-64819D03AE17}" srcOrd="0" destOrd="2" presId="urn:microsoft.com/office/officeart/2005/8/layout/hList1"/>
    <dgm:cxn modelId="{4996D191-9A95-41E8-8EE6-8E9DD4A530FA}" type="presOf" srcId="{B30E3DDF-C5BE-4671-9C1E-80663945703B}" destId="{FE94D078-2B2E-4CC0-A974-848693AF34E4}" srcOrd="0" destOrd="0" presId="urn:microsoft.com/office/officeart/2005/8/layout/hList1"/>
    <dgm:cxn modelId="{ED3D4297-D467-4A86-B0E3-9D8C712A7E76}" type="presOf" srcId="{0D2AD631-F4E5-4D87-B95F-F05CEFD8350E}" destId="{CCFFFD34-6138-4192-A6B4-766EB2A4C8AC}" srcOrd="0" destOrd="4" presId="urn:microsoft.com/office/officeart/2005/8/layout/hList1"/>
    <dgm:cxn modelId="{82249498-0E73-4BEC-9F13-F8A43C075848}" srcId="{91BABD40-DB7E-43D1-A677-5336046D3C41}" destId="{0F98E599-C2B5-4AFC-A5EA-B71DCBBB4E65}" srcOrd="1" destOrd="0" parTransId="{64EF76A9-81AB-4A5D-B34F-C0304C6E6702}" sibTransId="{C17C59D6-E859-4ECA-B039-3EE5C6930057}"/>
    <dgm:cxn modelId="{535B259E-ACF9-4892-915D-851203F35666}" type="presOf" srcId="{0F98E599-C2B5-4AFC-A5EA-B71DCBBB4E65}" destId="{CCFFFD34-6138-4192-A6B4-766EB2A4C8AC}" srcOrd="0" destOrd="1" presId="urn:microsoft.com/office/officeart/2005/8/layout/hList1"/>
    <dgm:cxn modelId="{2D224CA6-279B-456E-8633-2E2B76AE58E2}" type="presOf" srcId="{E4837E70-A749-4C57-B514-2D8DBAB062DF}" destId="{6AA549F2-2B72-4924-ADED-2C7DDA1E3CF8}" srcOrd="0" destOrd="0" presId="urn:microsoft.com/office/officeart/2005/8/layout/hList1"/>
    <dgm:cxn modelId="{CFB6ECAA-6646-438E-82F1-D9C9FEF8BB87}" srcId="{77986510-3AC0-475D-A943-8A018942C422}" destId="{98BA9E27-F0BA-44AE-A33B-D56F4B553E26}" srcOrd="1" destOrd="0" parTransId="{B457ABA1-A57E-44A3-960F-29A69465AED7}" sibTransId="{024CBDF0-B125-4B07-8FD7-ECDA7B677A8E}"/>
    <dgm:cxn modelId="{FBBBA0BE-4EDE-45E1-9AE9-F2720F22B796}" srcId="{91BABD40-DB7E-43D1-A677-5336046D3C41}" destId="{C80C8C02-138A-456C-BE73-8C0F894064BA}" srcOrd="3" destOrd="0" parTransId="{F3BBCED4-4F12-4916-8C05-6E20E22AF89E}" sibTransId="{2B67AA6B-6A46-4976-8CBF-19FD81D1E2C4}"/>
    <dgm:cxn modelId="{638AB6C2-7817-430F-81CE-A0B6D40B77EA}" type="presOf" srcId="{D60F97CD-5874-4479-AAF2-BC1897A5AEE5}" destId="{CCFFFD34-6138-4192-A6B4-766EB2A4C8AC}" srcOrd="0" destOrd="6" presId="urn:microsoft.com/office/officeart/2005/8/layout/hList1"/>
    <dgm:cxn modelId="{FA4A15C6-EBDA-408D-999A-DD7ABF583ED0}" type="presOf" srcId="{D7B7F063-B592-4DC5-815D-ACA52CC72A48}" destId="{5C6B8DAE-C377-4233-8765-64819D03AE17}" srcOrd="0" destOrd="4" presId="urn:microsoft.com/office/officeart/2005/8/layout/hList1"/>
    <dgm:cxn modelId="{8191B7CA-B5CF-43E4-9BE6-BDB4D82F599A}" srcId="{E4837E70-A749-4C57-B514-2D8DBAB062DF}" destId="{4FED3E85-B0C9-4EC6-B216-2918093DE1D6}" srcOrd="2" destOrd="0" parTransId="{124C277F-8289-436C-8D0F-5F47F492B60E}" sibTransId="{CA0FF0F4-0ADD-4361-8C8B-06C4FE32EA04}"/>
    <dgm:cxn modelId="{F45F3FCE-631E-4700-BF8B-5DDA79C14F12}" type="presOf" srcId="{E2EEABFD-9514-4D5F-AA85-7EC91DB5A883}" destId="{FE94D078-2B2E-4CC0-A974-848693AF34E4}" srcOrd="0" destOrd="4" presId="urn:microsoft.com/office/officeart/2005/8/layout/hList1"/>
    <dgm:cxn modelId="{46E69DD8-048A-46F6-8C32-F43B7B802D20}" type="presOf" srcId="{ECF800C5-7475-4095-B354-2B6C123F6EAF}" destId="{5C6B8DAE-C377-4233-8765-64819D03AE17}" srcOrd="0" destOrd="3" presId="urn:microsoft.com/office/officeart/2005/8/layout/hList1"/>
    <dgm:cxn modelId="{F024E8D8-78D2-482D-B2A3-BAFE22C55C9B}" type="presOf" srcId="{E3BFAB07-D5AA-4709-9C64-19DEA9550264}" destId="{5C6B8DAE-C377-4233-8765-64819D03AE17}" srcOrd="0" destOrd="1" presId="urn:microsoft.com/office/officeart/2005/8/layout/hList1"/>
    <dgm:cxn modelId="{92364BD9-2D38-4C81-B8CF-5E36DDCB7E8C}" type="presOf" srcId="{91BABD40-DB7E-43D1-A677-5336046D3C41}" destId="{971924A8-E17B-4CD8-A28A-C693C3DC571B}" srcOrd="0" destOrd="0" presId="urn:microsoft.com/office/officeart/2005/8/layout/hList1"/>
    <dgm:cxn modelId="{249897DB-A6EB-42C4-8215-82245078C38E}" srcId="{77986510-3AC0-475D-A943-8A018942C422}" destId="{30B1B65B-A5E4-4E9E-96BC-A58D25877B0F}" srcOrd="2" destOrd="0" parTransId="{DE52F615-22BF-466A-9B21-B8494AD18BAE}" sibTransId="{87CEB584-1835-4FD6-BC13-AD0B24BDDC2A}"/>
    <dgm:cxn modelId="{49331DE0-FC5F-4AB1-97E2-0A9A8B7CA0A6}" type="presOf" srcId="{98BA9E27-F0BA-44AE-A33B-D56F4B553E26}" destId="{FE94D078-2B2E-4CC0-A974-848693AF34E4}" srcOrd="0" destOrd="1" presId="urn:microsoft.com/office/officeart/2005/8/layout/hList1"/>
    <dgm:cxn modelId="{8ED983E0-CD1A-4354-8A8E-FEFC98E950A7}" srcId="{4FED3E85-B0C9-4EC6-B216-2918093DE1D6}" destId="{ECF800C5-7475-4095-B354-2B6C123F6EAF}" srcOrd="3" destOrd="0" parTransId="{387CAA7B-6834-4966-BD5A-61F0D5EDE7EC}" sibTransId="{0C3CE49A-A038-4FE2-A616-E8E391CBAE59}"/>
    <dgm:cxn modelId="{024013E4-74EB-4042-953C-37193B4EAC69}" type="presOf" srcId="{D9333485-D8E9-4D0C-8D03-EF638CBC368C}" destId="{5C6B8DAE-C377-4233-8765-64819D03AE17}" srcOrd="0" destOrd="0" presId="urn:microsoft.com/office/officeart/2005/8/layout/hList1"/>
    <dgm:cxn modelId="{8163AAE5-0EAD-4362-9CC6-3748852E7E4C}" type="presOf" srcId="{30B1B65B-A5E4-4E9E-96BC-A58D25877B0F}" destId="{FE94D078-2B2E-4CC0-A974-848693AF34E4}" srcOrd="0" destOrd="2" presId="urn:microsoft.com/office/officeart/2005/8/layout/hList1"/>
    <dgm:cxn modelId="{B5C479E7-D727-474D-A675-4048C248A93F}" type="presOf" srcId="{4FED3E85-B0C9-4EC6-B216-2918093DE1D6}" destId="{D09FDAB8-9A70-4D13-A797-5793C64B1070}" srcOrd="0" destOrd="0" presId="urn:microsoft.com/office/officeart/2005/8/layout/hList1"/>
    <dgm:cxn modelId="{F50AB8F0-C156-4532-A3BC-FC3914E2800C}" srcId="{E4837E70-A749-4C57-B514-2D8DBAB062DF}" destId="{77986510-3AC0-475D-A943-8A018942C422}" srcOrd="1" destOrd="0" parTransId="{EAF2A5ED-3268-49C7-898F-A4610633306A}" sibTransId="{D0545AB5-8316-4346-B0A3-25E098FB72D8}"/>
    <dgm:cxn modelId="{E68AFCF7-CD0F-42A6-849E-CE18B8B7C40A}" srcId="{4FED3E85-B0C9-4EC6-B216-2918093DE1D6}" destId="{D9333485-D8E9-4D0C-8D03-EF638CBC368C}" srcOrd="0" destOrd="0" parTransId="{D1A181FD-2ED2-4379-A112-6FC90A294CAE}" sibTransId="{9B4D8CD0-A091-4B2E-BADA-283006E6216D}"/>
    <dgm:cxn modelId="{745111F9-B93E-4A08-9555-A5CC10379920}" srcId="{E4837E70-A749-4C57-B514-2D8DBAB062DF}" destId="{91BABD40-DB7E-43D1-A677-5336046D3C41}" srcOrd="0" destOrd="0" parTransId="{C157A30C-DD11-4DDC-9A2D-C5BD06E7ECA4}" sibTransId="{761F1BA5-DF97-4974-9068-CAA5ED41FB6F}"/>
    <dgm:cxn modelId="{8162D094-5112-45C1-AE89-C7EDDD0F5816}" type="presParOf" srcId="{6AA549F2-2B72-4924-ADED-2C7DDA1E3CF8}" destId="{9FD740A8-2FF8-4014-A293-839922FA1A41}" srcOrd="0" destOrd="0" presId="urn:microsoft.com/office/officeart/2005/8/layout/hList1"/>
    <dgm:cxn modelId="{74E8D002-6555-4289-B5AC-F6A79BD341B8}" type="presParOf" srcId="{9FD740A8-2FF8-4014-A293-839922FA1A41}" destId="{971924A8-E17B-4CD8-A28A-C693C3DC571B}" srcOrd="0" destOrd="0" presId="urn:microsoft.com/office/officeart/2005/8/layout/hList1"/>
    <dgm:cxn modelId="{FF0005AB-71F9-44DE-A93A-5DAC8975E669}" type="presParOf" srcId="{9FD740A8-2FF8-4014-A293-839922FA1A41}" destId="{CCFFFD34-6138-4192-A6B4-766EB2A4C8AC}" srcOrd="1" destOrd="0" presId="urn:microsoft.com/office/officeart/2005/8/layout/hList1"/>
    <dgm:cxn modelId="{8059A4F3-47AA-4814-98DE-82D2B8A3AA4C}" type="presParOf" srcId="{6AA549F2-2B72-4924-ADED-2C7DDA1E3CF8}" destId="{E28E6F18-5973-4A1E-A19C-14A2B5404985}" srcOrd="1" destOrd="0" presId="urn:microsoft.com/office/officeart/2005/8/layout/hList1"/>
    <dgm:cxn modelId="{8F69916C-A8A0-4C79-BB6A-803FB7BFD14B}" type="presParOf" srcId="{6AA549F2-2B72-4924-ADED-2C7DDA1E3CF8}" destId="{476EB0BD-347F-492F-A4AD-F46649A4F5F9}" srcOrd="2" destOrd="0" presId="urn:microsoft.com/office/officeart/2005/8/layout/hList1"/>
    <dgm:cxn modelId="{7BCCE34B-0CFF-4B91-80AA-FCFF06036CAA}" type="presParOf" srcId="{476EB0BD-347F-492F-A4AD-F46649A4F5F9}" destId="{7F882A40-03A8-4829-9CD3-08E941F4BFA2}" srcOrd="0" destOrd="0" presId="urn:microsoft.com/office/officeart/2005/8/layout/hList1"/>
    <dgm:cxn modelId="{F52CDC41-A15D-43F4-A174-141FD77A8CB4}" type="presParOf" srcId="{476EB0BD-347F-492F-A4AD-F46649A4F5F9}" destId="{FE94D078-2B2E-4CC0-A974-848693AF34E4}" srcOrd="1" destOrd="0" presId="urn:microsoft.com/office/officeart/2005/8/layout/hList1"/>
    <dgm:cxn modelId="{1DA012B0-B8D8-41A8-9575-AF415C7C6D9C}" type="presParOf" srcId="{6AA549F2-2B72-4924-ADED-2C7DDA1E3CF8}" destId="{28E8ADC1-3554-4C23-A97F-C3317218D7AA}" srcOrd="3" destOrd="0" presId="urn:microsoft.com/office/officeart/2005/8/layout/hList1"/>
    <dgm:cxn modelId="{80ADFF86-BFD0-485B-AC89-94E9E436F4D6}" type="presParOf" srcId="{6AA549F2-2B72-4924-ADED-2C7DDA1E3CF8}" destId="{5F4BE850-CAC0-409E-B86B-20DF1EFFC367}" srcOrd="4" destOrd="0" presId="urn:microsoft.com/office/officeart/2005/8/layout/hList1"/>
    <dgm:cxn modelId="{442CA7D1-AA49-4CD9-BC4A-C534A4876CB2}" type="presParOf" srcId="{5F4BE850-CAC0-409E-B86B-20DF1EFFC367}" destId="{D09FDAB8-9A70-4D13-A797-5793C64B1070}" srcOrd="0" destOrd="0" presId="urn:microsoft.com/office/officeart/2005/8/layout/hList1"/>
    <dgm:cxn modelId="{08F67432-780C-4E6F-8A05-B6D5A739156F}" type="presParOf" srcId="{5F4BE850-CAC0-409E-B86B-20DF1EFFC367}" destId="{5C6B8DAE-C377-4233-8765-64819D03AE1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72D311-BD7B-47E6-9D13-43E71537D477}">
      <dsp:nvSpPr>
        <dsp:cNvPr id="0" name=""/>
        <dsp:cNvSpPr/>
      </dsp:nvSpPr>
      <dsp:spPr>
        <a:xfrm>
          <a:off x="2605" y="4972"/>
          <a:ext cx="2539910" cy="777600"/>
        </a:xfrm>
        <a:prstGeom prst="rect">
          <a:avLst/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/>
            <a:t>Project categories</a:t>
          </a:r>
          <a:endParaRPr lang="en-US" sz="1600" b="1" kern="1200" noProof="0" dirty="0">
            <a:highlight>
              <a:srgbClr val="FFFF00"/>
            </a:highlight>
          </a:endParaRPr>
        </a:p>
      </dsp:txBody>
      <dsp:txXfrm>
        <a:off x="2605" y="4972"/>
        <a:ext cx="2539910" cy="777600"/>
      </dsp:txXfrm>
    </dsp:sp>
    <dsp:sp modelId="{2E1E6569-F5FA-42CF-ACBE-A126DD5BD219}">
      <dsp:nvSpPr>
        <dsp:cNvPr id="0" name=""/>
        <dsp:cNvSpPr/>
      </dsp:nvSpPr>
      <dsp:spPr>
        <a:xfrm>
          <a:off x="2605" y="782572"/>
          <a:ext cx="2539910" cy="1185840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noProof="0" dirty="0"/>
            <a:t>Sectors available</a:t>
          </a:r>
          <a:endParaRPr lang="en-US" sz="1100" kern="1200" noProof="0" dirty="0">
            <a:highlight>
              <a:srgbClr val="FFFF00"/>
            </a:highlight>
          </a:endParaRPr>
        </a:p>
        <a:p>
          <a:pPr marL="57150" lvl="1" indent="-57150" algn="l" defTabSz="4889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noProof="0" dirty="0"/>
            <a:t>Types of projects and eligibility</a:t>
          </a:r>
          <a:endParaRPr lang="en-US" sz="1100" kern="1200" noProof="0" dirty="0">
            <a:highlight>
              <a:srgbClr val="FFFF00"/>
            </a:highlight>
          </a:endParaRPr>
        </a:p>
        <a:p>
          <a:pPr marL="57150" lvl="1" indent="-57150" algn="l" defTabSz="4889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noProof="0" dirty="0"/>
            <a:t>Indicators and metrics</a:t>
          </a:r>
          <a:endParaRPr lang="en-US" sz="1100" kern="1200" noProof="0" dirty="0">
            <a:highlight>
              <a:srgbClr val="FFFF00"/>
            </a:highlight>
          </a:endParaRPr>
        </a:p>
      </dsp:txBody>
      <dsp:txXfrm>
        <a:off x="2605" y="782572"/>
        <a:ext cx="2539910" cy="1185840"/>
      </dsp:txXfrm>
    </dsp:sp>
    <dsp:sp modelId="{1822DD6F-1D3C-4FEF-B4A1-E3FC8D5B60C8}">
      <dsp:nvSpPr>
        <dsp:cNvPr id="0" name=""/>
        <dsp:cNvSpPr/>
      </dsp:nvSpPr>
      <dsp:spPr>
        <a:xfrm>
          <a:off x="2898103" y="4972"/>
          <a:ext cx="2539910" cy="777600"/>
        </a:xfrm>
        <a:prstGeom prst="rect">
          <a:avLst/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/>
            <a:t>Reporting requirements</a:t>
          </a:r>
          <a:endParaRPr lang="en-US" sz="1600" b="1" kern="1200" noProof="0" dirty="0">
            <a:highlight>
              <a:srgbClr val="FFFF00"/>
            </a:highlight>
          </a:endParaRPr>
        </a:p>
      </dsp:txBody>
      <dsp:txXfrm>
        <a:off x="2898103" y="4972"/>
        <a:ext cx="2539910" cy="777600"/>
      </dsp:txXfrm>
    </dsp:sp>
    <dsp:sp modelId="{315AA567-E335-4E02-B2FF-9E8DFC603B0F}">
      <dsp:nvSpPr>
        <dsp:cNvPr id="0" name=""/>
        <dsp:cNvSpPr/>
      </dsp:nvSpPr>
      <dsp:spPr>
        <a:xfrm>
          <a:off x="2898103" y="782572"/>
          <a:ext cx="2539910" cy="1185840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noProof="0" dirty="0"/>
            <a:t>Reference to the framework</a:t>
          </a:r>
          <a:endParaRPr lang="en-US" sz="1100" kern="1200" noProof="0" dirty="0">
            <a:highlight>
              <a:srgbClr val="FFFF00"/>
            </a:highlight>
          </a:endParaRPr>
        </a:p>
        <a:p>
          <a:pPr marL="57150" lvl="1" indent="-57150" algn="l" defTabSz="4889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noProof="0" dirty="0"/>
            <a:t>Allocation reporting</a:t>
          </a:r>
          <a:endParaRPr lang="en-US" sz="1100" kern="1200" noProof="0" dirty="0">
            <a:highlight>
              <a:srgbClr val="FFFF00"/>
            </a:highlight>
          </a:endParaRPr>
        </a:p>
        <a:p>
          <a:pPr marL="57150" lvl="1" indent="-57150" algn="l" defTabSz="4889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noProof="0" dirty="0"/>
            <a:t>Impact reporting</a:t>
          </a:r>
          <a:endParaRPr lang="en-US" sz="1100" kern="1200" noProof="0" dirty="0">
            <a:highlight>
              <a:srgbClr val="FFFF00"/>
            </a:highlight>
          </a:endParaRPr>
        </a:p>
      </dsp:txBody>
      <dsp:txXfrm>
        <a:off x="2898103" y="782572"/>
        <a:ext cx="2539910" cy="1185840"/>
      </dsp:txXfrm>
    </dsp:sp>
    <dsp:sp modelId="{DE2D07DD-6282-493C-B9DE-BD41DE1522EF}">
      <dsp:nvSpPr>
        <dsp:cNvPr id="0" name=""/>
        <dsp:cNvSpPr/>
      </dsp:nvSpPr>
      <dsp:spPr>
        <a:xfrm>
          <a:off x="5793602" y="4972"/>
          <a:ext cx="2539910" cy="777600"/>
        </a:xfrm>
        <a:prstGeom prst="rect">
          <a:avLst/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/>
            <a:t>External review / verification requirements</a:t>
          </a:r>
        </a:p>
      </dsp:txBody>
      <dsp:txXfrm>
        <a:off x="5793602" y="4972"/>
        <a:ext cx="2539910" cy="777600"/>
      </dsp:txXfrm>
    </dsp:sp>
    <dsp:sp modelId="{71E2A5B7-CFDA-4A46-9ED8-EAB088CD2133}">
      <dsp:nvSpPr>
        <dsp:cNvPr id="0" name=""/>
        <dsp:cNvSpPr/>
      </dsp:nvSpPr>
      <dsp:spPr>
        <a:xfrm>
          <a:off x="5793602" y="782572"/>
          <a:ext cx="2539910" cy="1185840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noProof="0" dirty="0"/>
            <a:t>External review</a:t>
          </a:r>
          <a:endParaRPr lang="en-GB" sz="1100" kern="1200" noProof="0" dirty="0">
            <a:highlight>
              <a:srgbClr val="FFFF00"/>
            </a:highlight>
          </a:endParaRPr>
        </a:p>
        <a:p>
          <a:pPr marL="57150" lvl="1" indent="-57150" algn="l" defTabSz="4889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noProof="0" dirty="0"/>
            <a:t>Accreditation of external reviewers</a:t>
          </a:r>
          <a:endParaRPr lang="en-GB" sz="1100" kern="1200" noProof="0" dirty="0">
            <a:highlight>
              <a:srgbClr val="FFFF00"/>
            </a:highlight>
          </a:endParaRPr>
        </a:p>
        <a:p>
          <a:pPr marL="57150" lvl="1" indent="-57150" algn="l" defTabSz="4889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noProof="0" dirty="0"/>
            <a:t>Publication of external review</a:t>
          </a:r>
          <a:endParaRPr lang="en-GB" sz="1100" kern="1200" noProof="0" dirty="0">
            <a:highlight>
              <a:srgbClr val="FFFF00"/>
            </a:highlight>
          </a:endParaRPr>
        </a:p>
      </dsp:txBody>
      <dsp:txXfrm>
        <a:off x="5793602" y="782572"/>
        <a:ext cx="2539910" cy="11858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40646E-B8F1-4DCF-9B7B-E31A7600F8C9}">
      <dsp:nvSpPr>
        <dsp:cNvPr id="0" name=""/>
        <dsp:cNvSpPr/>
      </dsp:nvSpPr>
      <dsp:spPr>
        <a:xfrm>
          <a:off x="0" y="2103183"/>
          <a:ext cx="1621705" cy="805118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noProof="0" dirty="0">
              <a:latin typeface="Trebuchet MS" panose="020B0603020202020204" pitchFamily="34" charset="0"/>
            </a:rPr>
            <a:t>APRIL                                                                                                                                                                                           Introducing green bonds </a:t>
          </a:r>
        </a:p>
      </dsp:txBody>
      <dsp:txXfrm>
        <a:off x="402559" y="2103183"/>
        <a:ext cx="816587" cy="805118"/>
      </dsp:txXfrm>
    </dsp:sp>
    <dsp:sp modelId="{4A03E614-C16E-4491-8FEF-25347B2440E4}">
      <dsp:nvSpPr>
        <dsp:cNvPr id="0" name=""/>
        <dsp:cNvSpPr/>
      </dsp:nvSpPr>
      <dsp:spPr>
        <a:xfrm>
          <a:off x="1459535" y="2103183"/>
          <a:ext cx="1621705" cy="805118"/>
        </a:xfrm>
        <a:prstGeom prst="chevron">
          <a:avLst/>
        </a:prstGeom>
        <a:solidFill>
          <a:schemeClr val="accent1">
            <a:shade val="80000"/>
            <a:hueOff val="-22666"/>
            <a:satOff val="-218"/>
            <a:lumOff val="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noProof="0" dirty="0">
              <a:latin typeface="Trebuchet MS" panose="020B0603020202020204" pitchFamily="34" charset="0"/>
            </a:rPr>
            <a:t>MAY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noProof="0" dirty="0">
              <a:latin typeface="Trebuchet MS" panose="020B0603020202020204" pitchFamily="34" charset="0"/>
            </a:rPr>
            <a:t>   Selecting beneficiaries</a:t>
          </a:r>
        </a:p>
      </dsp:txBody>
      <dsp:txXfrm>
        <a:off x="1862094" y="2103183"/>
        <a:ext cx="816587" cy="805118"/>
      </dsp:txXfrm>
    </dsp:sp>
    <dsp:sp modelId="{0F11130A-4D95-4DB1-B5CB-22FED2D385DB}">
      <dsp:nvSpPr>
        <dsp:cNvPr id="0" name=""/>
        <dsp:cNvSpPr/>
      </dsp:nvSpPr>
      <dsp:spPr>
        <a:xfrm>
          <a:off x="2919070" y="2103183"/>
          <a:ext cx="1621705" cy="805118"/>
        </a:xfrm>
        <a:prstGeom prst="chevron">
          <a:avLst/>
        </a:prstGeom>
        <a:solidFill>
          <a:schemeClr val="accent1">
            <a:shade val="80000"/>
            <a:hueOff val="-45333"/>
            <a:satOff val="-435"/>
            <a:lumOff val="94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noProof="0" dirty="0">
              <a:latin typeface="Trebuchet MS" panose="020B0603020202020204" pitchFamily="34" charset="0"/>
            </a:rPr>
            <a:t>APRIL – JULY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noProof="0" dirty="0">
              <a:latin typeface="Trebuchet MS" panose="020B0603020202020204" pitchFamily="34" charset="0"/>
            </a:rPr>
            <a:t>Green bond framework </a:t>
          </a:r>
        </a:p>
      </dsp:txBody>
      <dsp:txXfrm>
        <a:off x="3321629" y="2103183"/>
        <a:ext cx="816587" cy="805118"/>
      </dsp:txXfrm>
    </dsp:sp>
    <dsp:sp modelId="{CACEDA6D-85BA-43A6-BC20-8FC7BBE9F89F}">
      <dsp:nvSpPr>
        <dsp:cNvPr id="0" name=""/>
        <dsp:cNvSpPr/>
      </dsp:nvSpPr>
      <dsp:spPr>
        <a:xfrm>
          <a:off x="4378605" y="2103183"/>
          <a:ext cx="1621705" cy="805118"/>
        </a:xfrm>
        <a:prstGeom prst="chevron">
          <a:avLst/>
        </a:prstGeom>
        <a:solidFill>
          <a:schemeClr val="accent1">
            <a:shade val="80000"/>
            <a:hueOff val="-67999"/>
            <a:satOff val="-653"/>
            <a:lumOff val="141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noProof="0" dirty="0">
              <a:latin typeface="Trebuchet MS" panose="020B0603020202020204" pitchFamily="34" charset="0"/>
            </a:rPr>
            <a:t>JULY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noProof="0" dirty="0">
              <a:latin typeface="Trebuchet MS" panose="020B0603020202020204" pitchFamily="34" charset="0"/>
            </a:rPr>
            <a:t>Integration of GB into existing processes</a:t>
          </a:r>
        </a:p>
      </dsp:txBody>
      <dsp:txXfrm>
        <a:off x="4781164" y="2103183"/>
        <a:ext cx="816587" cy="805118"/>
      </dsp:txXfrm>
    </dsp:sp>
    <dsp:sp modelId="{07EB5BBE-8042-4194-B8EB-83A612705F76}">
      <dsp:nvSpPr>
        <dsp:cNvPr id="0" name=""/>
        <dsp:cNvSpPr/>
      </dsp:nvSpPr>
      <dsp:spPr>
        <a:xfrm>
          <a:off x="5838140" y="2103183"/>
          <a:ext cx="1621705" cy="805118"/>
        </a:xfrm>
        <a:prstGeom prst="chevron">
          <a:avLst/>
        </a:prstGeom>
        <a:solidFill>
          <a:schemeClr val="accent1">
            <a:shade val="80000"/>
            <a:hueOff val="-90665"/>
            <a:satOff val="-870"/>
            <a:lumOff val="188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noProof="0" dirty="0">
              <a:latin typeface="Trebuchet MS" panose="020B0603020202020204" pitchFamily="34" charset="0"/>
            </a:rPr>
            <a:t>JULY  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noProof="0" dirty="0">
              <a:latin typeface="Trebuchet MS" panose="020B0603020202020204" pitchFamily="34" charset="0"/>
            </a:rPr>
            <a:t>Project screening and reporting tools</a:t>
          </a:r>
        </a:p>
      </dsp:txBody>
      <dsp:txXfrm>
        <a:off x="6240699" y="2103183"/>
        <a:ext cx="816587" cy="805118"/>
      </dsp:txXfrm>
    </dsp:sp>
    <dsp:sp modelId="{6A57F4A5-F02F-43E3-A860-E1E9D279F110}">
      <dsp:nvSpPr>
        <dsp:cNvPr id="0" name=""/>
        <dsp:cNvSpPr/>
      </dsp:nvSpPr>
      <dsp:spPr>
        <a:xfrm>
          <a:off x="7297675" y="2103183"/>
          <a:ext cx="1621705" cy="805118"/>
        </a:xfrm>
        <a:prstGeom prst="chevron">
          <a:avLst/>
        </a:prstGeom>
        <a:solidFill>
          <a:schemeClr val="accent1">
            <a:shade val="80000"/>
            <a:hueOff val="-113331"/>
            <a:satOff val="-1088"/>
            <a:lumOff val="235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noProof="0" dirty="0">
              <a:latin typeface="Trebuchet MS" panose="020B0603020202020204" pitchFamily="34" charset="0"/>
            </a:rPr>
            <a:t>JULY 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noProof="0" dirty="0">
              <a:latin typeface="Trebuchet MS" panose="020B0603020202020204" pitchFamily="34" charset="0"/>
            </a:rPr>
            <a:t>  Selecting SPOs / Verifiers</a:t>
          </a:r>
        </a:p>
      </dsp:txBody>
      <dsp:txXfrm>
        <a:off x="7700234" y="2103183"/>
        <a:ext cx="816587" cy="8051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924A8-E17B-4CD8-A28A-C693C3DC571B}">
      <dsp:nvSpPr>
        <dsp:cNvPr id="0" name=""/>
        <dsp:cNvSpPr/>
      </dsp:nvSpPr>
      <dsp:spPr>
        <a:xfrm>
          <a:off x="2066" y="1286887"/>
          <a:ext cx="2014996" cy="7772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Green Bond Framework</a:t>
          </a:r>
          <a:endParaRPr lang="hr-HR" sz="1200" b="1" kern="1200" dirty="0"/>
        </a:p>
      </dsp:txBody>
      <dsp:txXfrm>
        <a:off x="2066" y="1286887"/>
        <a:ext cx="2014996" cy="777223"/>
      </dsp:txXfrm>
    </dsp:sp>
    <dsp:sp modelId="{CCFFFD34-6138-4192-A6B4-766EB2A4C8AC}">
      <dsp:nvSpPr>
        <dsp:cNvPr id="0" name=""/>
        <dsp:cNvSpPr/>
      </dsp:nvSpPr>
      <dsp:spPr>
        <a:xfrm>
          <a:off x="2066" y="2064111"/>
          <a:ext cx="2014996" cy="199492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noProof="0" dirty="0"/>
            <a:t>Description of issuer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GB" sz="1200" kern="1200" noProof="0" dirty="0"/>
            <a:t>Eligibility principles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GB" sz="1200" kern="1200" noProof="0" dirty="0"/>
            <a:t>Selection of projects / Green project criteria</a:t>
          </a:r>
          <a:endParaRPr lang="en-GB" sz="1200" kern="1200" noProof="0" dirty="0">
            <a:highlight>
              <a:srgbClr val="FFFF00"/>
            </a:highlight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GB" sz="1200" kern="1200" noProof="0" dirty="0"/>
            <a:t>Management of proceeds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GB" sz="1200" kern="1200" noProof="0" dirty="0"/>
            <a:t>Reporting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kern="1200" noProof="0" dirty="0"/>
        </a:p>
      </dsp:txBody>
      <dsp:txXfrm>
        <a:off x="2066" y="2064111"/>
        <a:ext cx="2014996" cy="1994928"/>
      </dsp:txXfrm>
    </dsp:sp>
    <dsp:sp modelId="{7F882A40-03A8-4829-9CD3-08E941F4BFA2}">
      <dsp:nvSpPr>
        <dsp:cNvPr id="0" name=""/>
        <dsp:cNvSpPr/>
      </dsp:nvSpPr>
      <dsp:spPr>
        <a:xfrm>
          <a:off x="2299162" y="1286887"/>
          <a:ext cx="2014996" cy="7772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noProof="0" dirty="0"/>
            <a:t>Recommendations of integrating green bonds framework with existing governance structures</a:t>
          </a:r>
        </a:p>
      </dsp:txBody>
      <dsp:txXfrm>
        <a:off x="2299162" y="1286887"/>
        <a:ext cx="2014996" cy="777223"/>
      </dsp:txXfrm>
    </dsp:sp>
    <dsp:sp modelId="{FE94D078-2B2E-4CC0-A974-848693AF34E4}">
      <dsp:nvSpPr>
        <dsp:cNvPr id="0" name=""/>
        <dsp:cNvSpPr/>
      </dsp:nvSpPr>
      <dsp:spPr>
        <a:xfrm>
          <a:off x="2299162" y="2064111"/>
          <a:ext cx="2014996" cy="199492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noProof="0" dirty="0"/>
            <a:t>Use of proceeds, Management of proceeds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noProof="0" dirty="0"/>
            <a:t>Project origination, selection, technical / ESG appraisal, monitoring and reporting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noProof="0" dirty="0"/>
            <a:t>GB allocation and impact reporting</a:t>
          </a:r>
        </a:p>
      </dsp:txBody>
      <dsp:txXfrm>
        <a:off x="2299162" y="2064111"/>
        <a:ext cx="2014996" cy="1994928"/>
      </dsp:txXfrm>
    </dsp:sp>
    <dsp:sp modelId="{D09FDAB8-9A70-4D13-A797-5793C64B1070}">
      <dsp:nvSpPr>
        <dsp:cNvPr id="0" name=""/>
        <dsp:cNvSpPr/>
      </dsp:nvSpPr>
      <dsp:spPr>
        <a:xfrm>
          <a:off x="4596258" y="1286887"/>
          <a:ext cx="2014996" cy="7772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noProof="0" dirty="0"/>
            <a:t>Guidance on selection of Green Bond Second Party Opinions (SPO)</a:t>
          </a:r>
        </a:p>
      </dsp:txBody>
      <dsp:txXfrm>
        <a:off x="4596258" y="1286887"/>
        <a:ext cx="2014996" cy="777223"/>
      </dsp:txXfrm>
    </dsp:sp>
    <dsp:sp modelId="{5C6B8DAE-C377-4233-8765-64819D03AE17}">
      <dsp:nvSpPr>
        <dsp:cNvPr id="0" name=""/>
        <dsp:cNvSpPr/>
      </dsp:nvSpPr>
      <dsp:spPr>
        <a:xfrm>
          <a:off x="4596258" y="2064111"/>
          <a:ext cx="2014996" cy="199492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noProof="0" dirty="0"/>
            <a:t>Role of SPOs, pre- and post-issuance certification, SPO process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noProof="0" dirty="0"/>
            <a:t>Template for procuring SPO / </a:t>
          </a:r>
          <a:r>
            <a:rPr lang="en-GB" sz="1200" kern="1200" noProof="0" dirty="0" err="1"/>
            <a:t>ToR</a:t>
          </a:r>
          <a:endParaRPr lang="en-GB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kern="1200" noProof="0" dirty="0"/>
        </a:p>
      </dsp:txBody>
      <dsp:txXfrm>
        <a:off x="4596258" y="2064111"/>
        <a:ext cx="2014996" cy="19949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A41CF-4916-40E1-8673-175A985FF5A6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3694B-4140-4150-A5CE-90A4D1C6FD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191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3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jpeg"/><Relationship Id="rId11" Type="http://schemas.openxmlformats.org/officeDocument/2006/relationships/image" Target="../media/image1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4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3.png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12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jpeg"/><Relationship Id="rId11" Type="http://schemas.openxmlformats.org/officeDocument/2006/relationships/image" Target="../media/image1.png"/><Relationship Id="rId5" Type="http://schemas.openxmlformats.org/officeDocument/2006/relationships/image" Target="../media/image10.jpeg"/><Relationship Id="rId10" Type="http://schemas.openxmlformats.org/officeDocument/2006/relationships/image" Target="../media/image14.jpeg"/><Relationship Id="rId4" Type="http://schemas.openxmlformats.org/officeDocument/2006/relationships/image" Target="../media/image9.jpeg"/><Relationship Id="rId9" Type="http://schemas.openxmlformats.org/officeDocument/2006/relationships/image" Target="../media/image13.jpeg"/><Relationship Id="rId14" Type="http://schemas.openxmlformats.org/officeDocument/2006/relationships/image" Target="../media/image4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3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jpeg"/><Relationship Id="rId11" Type="http://schemas.openxmlformats.org/officeDocument/2006/relationships/image" Target="../media/image1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4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3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jpeg"/><Relationship Id="rId11" Type="http://schemas.openxmlformats.org/officeDocument/2006/relationships/image" Target="../media/image1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4.jpe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11" Type="http://schemas.openxmlformats.org/officeDocument/2006/relationships/image" Target="../media/image1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 Co. Title Slide -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2962" y="1638000"/>
            <a:ext cx="7375038" cy="554400"/>
          </a:xfrm>
        </p:spPr>
        <p:txBody>
          <a:bodyPr anchor="t" anchorCtr="0">
            <a:noAutofit/>
          </a:bodyPr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2962" y="2314800"/>
            <a:ext cx="7375038" cy="369332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rgbClr val="FFFF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eco-logo-ligh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2B8633D-5983-B465-1148-0E05C8C111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t="63802" r="71348" b="24471"/>
          <a:stretch/>
        </p:blipFill>
        <p:spPr bwMode="auto">
          <a:xfrm>
            <a:off x="7244001" y="4036252"/>
            <a:ext cx="1110056" cy="9156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rto="http://schemas.microsoft.com/office/word/2006/arto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a14="http://schemas.microsoft.com/office/drawing/2010/main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lc="http://schemas.openxmlformats.org/drawingml/2006/lockedCanvas"/>
            </a:ext>
          </a:extLst>
        </p:spPr>
      </p:pic>
      <p:pic>
        <p:nvPicPr>
          <p:cNvPr id="5" name="Picture 4" descr="Chart, pie chart&#10;&#10;Description automatically generated with medium confidence">
            <a:extLst>
              <a:ext uri="{FF2B5EF4-FFF2-40B4-BE49-F238E27FC236}">
                <a16:creationId xmlns:a16="http://schemas.microsoft.com/office/drawing/2014/main" id="{69CAD399-BBD8-6823-3130-89B42DA47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4218862"/>
            <a:ext cx="1584325" cy="657225"/>
          </a:xfrm>
          <a:prstGeom prst="rect">
            <a:avLst/>
          </a:prstGeom>
          <a:noFill/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0E85314D-75A6-99FE-5A21-9D7217DF73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764" y="540000"/>
            <a:ext cx="1474039" cy="631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4503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Half Imag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4549490" y="1440000"/>
            <a:ext cx="4018510" cy="0"/>
          </a:xfrm>
          <a:prstGeom prst="line">
            <a:avLst/>
          </a:prstGeom>
          <a:ln w="12700">
            <a:solidFill>
              <a:srgbClr val="4B708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490" y="843512"/>
            <a:ext cx="4018509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549490" y="1637999"/>
            <a:ext cx="4001651" cy="29448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397349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00675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Half Image and Text -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397349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64241" y="4398148"/>
            <a:ext cx="4031367" cy="246221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66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Half Object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4549490" y="1440000"/>
            <a:ext cx="4018510" cy="0"/>
          </a:xfrm>
          <a:prstGeom prst="line">
            <a:avLst/>
          </a:prstGeom>
          <a:ln w="12700">
            <a:solidFill>
              <a:srgbClr val="4B708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490" y="843512"/>
            <a:ext cx="4018509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549490" y="1637999"/>
            <a:ext cx="4001651" cy="29448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/>
          </p:nvPr>
        </p:nvSpPr>
        <p:spPr>
          <a:xfrm>
            <a:off x="0" y="1"/>
            <a:ext cx="3973513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0952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Contact -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637999"/>
            <a:ext cx="8028000" cy="2611446"/>
          </a:xfrm>
        </p:spPr>
        <p:txBody>
          <a:bodyPr/>
          <a:lstStyle>
            <a:lvl1pPr>
              <a:lnSpc>
                <a:spcPct val="120000"/>
              </a:lnSpc>
              <a:buClr>
                <a:schemeClr val="bg2"/>
              </a:buClr>
              <a:defRPr>
                <a:solidFill>
                  <a:srgbClr val="FFFFCC"/>
                </a:solidFill>
              </a:defRPr>
            </a:lvl1pPr>
            <a:lvl2pPr>
              <a:lnSpc>
                <a:spcPct val="120000"/>
              </a:lnSpc>
              <a:buClr>
                <a:schemeClr val="bg2"/>
              </a:buClr>
              <a:defRPr>
                <a:solidFill>
                  <a:srgbClr val="FFFFCC"/>
                </a:solidFill>
              </a:defRPr>
            </a:lvl2pPr>
            <a:lvl3pPr>
              <a:lnSpc>
                <a:spcPct val="120000"/>
              </a:lnSpc>
              <a:buClr>
                <a:schemeClr val="bg2"/>
              </a:buClr>
              <a:defRPr>
                <a:solidFill>
                  <a:srgbClr val="FFFFCC"/>
                </a:solidFill>
              </a:defRPr>
            </a:lvl3pPr>
            <a:lvl4pPr>
              <a:lnSpc>
                <a:spcPct val="120000"/>
              </a:lnSpc>
              <a:buClr>
                <a:schemeClr val="bg2"/>
              </a:buClr>
              <a:defRPr>
                <a:solidFill>
                  <a:srgbClr val="FFFFCC"/>
                </a:solidFill>
              </a:defRPr>
            </a:lvl4pPr>
            <a:lvl5pPr>
              <a:lnSpc>
                <a:spcPct val="120000"/>
              </a:lnSpc>
              <a:buClr>
                <a:schemeClr val="bg2"/>
              </a:buClr>
              <a:defRPr>
                <a:solidFill>
                  <a:srgbClr val="FFFF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 descr="eco-logo-ligh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ubtitle 2"/>
          <p:cNvSpPr txBox="1">
            <a:spLocks/>
          </p:cNvSpPr>
          <p:nvPr userDrawn="1"/>
        </p:nvSpPr>
        <p:spPr>
          <a:xfrm>
            <a:off x="7039193" y="4398148"/>
            <a:ext cx="1556416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err="1">
                <a:solidFill>
                  <a:srgbClr val="FDF6C4"/>
                </a:solidFill>
                <a:latin typeface="Trebuchet MS"/>
                <a:cs typeface="Trebuchet MS"/>
              </a:rPr>
              <a:t>ecoltdgroup.com</a:t>
            </a:r>
            <a:endParaRPr lang="en-US" sz="1600" dirty="0">
              <a:solidFill>
                <a:srgbClr val="FDF6C4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62832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 Co. 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co-logo-green-fram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3" cy="7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sp>
        <p:nvSpPr>
          <p:cNvPr id="9" name="Slide Number Placeholder 6"/>
          <p:cNvSpPr txBox="1">
            <a:spLocks/>
          </p:cNvSpPr>
          <p:nvPr userDrawn="1"/>
        </p:nvSpPr>
        <p:spPr>
          <a:xfrm>
            <a:off x="635491" y="965099"/>
            <a:ext cx="444404" cy="199916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73A184"/>
                </a:solidFill>
              </a:rPr>
              <a:t>P</a:t>
            </a:r>
            <a:fld id="{CE9AF92F-A955-2148-8F56-1664479A89D5}" type="slidenum">
              <a:rPr lang="en-US" sz="1200" smtClean="0">
                <a:solidFill>
                  <a:srgbClr val="73A184"/>
                </a:solidFill>
              </a:rPr>
              <a:pPr algn="r"/>
              <a:t>‹#›</a:t>
            </a:fld>
            <a:endParaRPr lang="en-US" sz="1200" dirty="0">
              <a:solidFill>
                <a:srgbClr val="73A184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35491" y="594210"/>
            <a:ext cx="444404" cy="258762"/>
          </a:xfrm>
        </p:spPr>
        <p:txBody>
          <a:bodyPr/>
          <a:lstStyle>
            <a:lvl1pPr marL="0" indent="0">
              <a:buNone/>
              <a:defRPr sz="1800">
                <a:solidFill>
                  <a:srgbClr val="73A18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dirty="0"/>
              <a:t>S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73A1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651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 Co. Title Slide -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2962" y="1638000"/>
            <a:ext cx="7375038" cy="554400"/>
          </a:xfrm>
        </p:spPr>
        <p:txBody>
          <a:bodyPr anchor="t" anchorCtr="0">
            <a:noAutofit/>
          </a:bodyPr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2962" y="2314800"/>
            <a:ext cx="7375038" cy="369332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rgbClr val="FFFF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Click to edit Master subtitle style</a:t>
            </a:r>
            <a:endParaRPr lang="en-US" dirty="0"/>
          </a:p>
        </p:txBody>
      </p:sp>
      <p:pic>
        <p:nvPicPr>
          <p:cNvPr id="7" name="Picture 6" descr="eco-logo-ligh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btitle 2"/>
          <p:cNvSpPr txBox="1">
            <a:spLocks/>
          </p:cNvSpPr>
          <p:nvPr userDrawn="1"/>
        </p:nvSpPr>
        <p:spPr>
          <a:xfrm>
            <a:off x="7039193" y="4398148"/>
            <a:ext cx="1556416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err="1">
                <a:solidFill>
                  <a:srgbClr val="FDF6C4"/>
                </a:solidFill>
                <a:latin typeface="Trebuchet MS"/>
                <a:cs typeface="Trebuchet MS"/>
              </a:rPr>
              <a:t>ecoltdgroup.com</a:t>
            </a:r>
            <a:endParaRPr lang="en-US" sz="1600" dirty="0">
              <a:solidFill>
                <a:srgbClr val="FDF6C4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777477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co-logo-green-fram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3" cy="7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sp>
        <p:nvSpPr>
          <p:cNvPr id="9" name="Slide Number Placeholder 6"/>
          <p:cNvSpPr txBox="1">
            <a:spLocks/>
          </p:cNvSpPr>
          <p:nvPr userDrawn="1"/>
        </p:nvSpPr>
        <p:spPr>
          <a:xfrm>
            <a:off x="635491" y="965099"/>
            <a:ext cx="444404" cy="199916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73A184"/>
                </a:solidFill>
              </a:rPr>
              <a:t>P</a:t>
            </a:r>
            <a:fld id="{CE9AF92F-A955-2148-8F56-1664479A89D5}" type="slidenum">
              <a:rPr lang="en-US" sz="1200" smtClean="0">
                <a:solidFill>
                  <a:srgbClr val="73A184"/>
                </a:solidFill>
              </a:rPr>
              <a:pPr algn="r"/>
              <a:t>‹#›</a:t>
            </a:fld>
            <a:endParaRPr lang="en-US" sz="1200" dirty="0">
              <a:solidFill>
                <a:srgbClr val="73A184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35491" y="594210"/>
            <a:ext cx="444404" cy="258762"/>
          </a:xfrm>
        </p:spPr>
        <p:txBody>
          <a:bodyPr/>
          <a:lstStyle>
            <a:lvl1pPr marL="0" indent="0">
              <a:buNone/>
              <a:defRPr sz="1800">
                <a:solidFill>
                  <a:srgbClr val="73A18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dirty="0"/>
              <a:t>S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73A1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566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 Co. Title Slide 2 -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2962" y="1637999"/>
            <a:ext cx="7375038" cy="1108800"/>
          </a:xfrm>
        </p:spPr>
        <p:txBody>
          <a:bodyPr anchor="t" anchorCtr="0">
            <a:noAutofit/>
          </a:bodyPr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Master title style in two rows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2962" y="2880000"/>
            <a:ext cx="7375038" cy="369332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rgbClr val="FFFF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Click to edit Master subtitle style</a:t>
            </a:r>
            <a:endParaRPr lang="en-US" dirty="0"/>
          </a:p>
        </p:txBody>
      </p:sp>
      <p:pic>
        <p:nvPicPr>
          <p:cNvPr id="7" name="Picture 6" descr="eco-logo-ligh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btitle 2"/>
          <p:cNvSpPr txBox="1">
            <a:spLocks/>
          </p:cNvSpPr>
          <p:nvPr userDrawn="1"/>
        </p:nvSpPr>
        <p:spPr>
          <a:xfrm>
            <a:off x="7039193" y="4398148"/>
            <a:ext cx="1556416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err="1">
                <a:solidFill>
                  <a:srgbClr val="FDF6C4"/>
                </a:solidFill>
                <a:latin typeface="Trebuchet MS"/>
                <a:cs typeface="Trebuchet MS"/>
              </a:rPr>
              <a:t>ecoltdgroup.com</a:t>
            </a:r>
            <a:endParaRPr lang="en-US" sz="1600" dirty="0">
              <a:solidFill>
                <a:srgbClr val="FDF6C4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39571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Title and Content 2 Block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9" y="1637999"/>
            <a:ext cx="3740400" cy="29448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810741" y="1637999"/>
            <a:ext cx="3740400" cy="29448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pic>
        <p:nvPicPr>
          <p:cNvPr id="12" name="Picture 11" descr="eco-logo-green-fram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3" cy="720000"/>
          </a:xfrm>
          <a:prstGeom prst="rect">
            <a:avLst/>
          </a:prstGeom>
        </p:spPr>
      </p:pic>
      <p:sp>
        <p:nvSpPr>
          <p:cNvPr id="13" name="Slide Number Placeholder 6"/>
          <p:cNvSpPr txBox="1">
            <a:spLocks/>
          </p:cNvSpPr>
          <p:nvPr userDrawn="1"/>
        </p:nvSpPr>
        <p:spPr>
          <a:xfrm>
            <a:off x="635491" y="965099"/>
            <a:ext cx="444404" cy="199916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73A184"/>
                </a:solidFill>
              </a:rPr>
              <a:t>P</a:t>
            </a:r>
            <a:fld id="{CE9AF92F-A955-2148-8F56-1664479A89D5}" type="slidenum">
              <a:rPr lang="en-US" sz="1200" smtClean="0">
                <a:solidFill>
                  <a:srgbClr val="73A184"/>
                </a:solidFill>
              </a:rPr>
              <a:pPr algn="r"/>
              <a:t>‹#›</a:t>
            </a:fld>
            <a:endParaRPr lang="en-US" sz="1200" dirty="0">
              <a:solidFill>
                <a:srgbClr val="73A184"/>
              </a:solidFill>
            </a:endParaRP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35491" y="594210"/>
            <a:ext cx="444404" cy="258762"/>
          </a:xfrm>
        </p:spPr>
        <p:txBody>
          <a:bodyPr/>
          <a:lstStyle>
            <a:lvl1pPr marL="0" indent="0">
              <a:buNone/>
              <a:defRPr sz="1800">
                <a:solidFill>
                  <a:srgbClr val="73A18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dirty="0"/>
              <a:t>S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73A1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82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 Co. Separator -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2962" y="1638000"/>
            <a:ext cx="7375038" cy="554400"/>
          </a:xfrm>
        </p:spPr>
        <p:txBody>
          <a:bodyPr anchor="t" anchorCtr="0">
            <a:noAutofit/>
          </a:bodyPr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Separator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2962" y="2314800"/>
            <a:ext cx="7375038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rgbClr val="FFFF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Click to edit Separator subtitle style</a:t>
            </a:r>
            <a:endParaRPr lang="en-US" dirty="0"/>
          </a:p>
        </p:txBody>
      </p:sp>
      <p:pic>
        <p:nvPicPr>
          <p:cNvPr id="7" name="Picture 6" descr="eco-logo-ligh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3809867-484A-D1F1-F65C-87251DAFFE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t="63802" r="71348" b="24471"/>
          <a:stretch/>
        </p:blipFill>
        <p:spPr bwMode="auto">
          <a:xfrm>
            <a:off x="7244001" y="4036252"/>
            <a:ext cx="1110056" cy="9156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rto="http://schemas.microsoft.com/office/word/2006/arto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a14="http://schemas.microsoft.com/office/drawing/2010/main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lc="http://schemas.openxmlformats.org/drawingml/2006/lockedCanvas"/>
            </a:ext>
          </a:extLst>
        </p:spPr>
      </p:pic>
      <p:pic>
        <p:nvPicPr>
          <p:cNvPr id="5" name="Picture 4" descr="Chart, pie chart&#10;&#10;Description automatically generated with medium confidence">
            <a:extLst>
              <a:ext uri="{FF2B5EF4-FFF2-40B4-BE49-F238E27FC236}">
                <a16:creationId xmlns:a16="http://schemas.microsoft.com/office/drawing/2014/main" id="{31A8B9C7-33AC-2093-6E34-39333E257F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4218862"/>
            <a:ext cx="1584325" cy="657225"/>
          </a:xfrm>
          <a:prstGeom prst="rect">
            <a:avLst/>
          </a:prstGeom>
          <a:noFill/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630E9651-A10C-4B26-8580-48C4CB6C7C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764" y="540000"/>
            <a:ext cx="1474039" cy="631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741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4B708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eco-logo-blue-fram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1" y="540000"/>
            <a:ext cx="652963" cy="720000"/>
          </a:xfrm>
          <a:prstGeom prst="rect">
            <a:avLst/>
          </a:prstGeom>
        </p:spPr>
      </p:pic>
      <p:sp>
        <p:nvSpPr>
          <p:cNvPr id="9" name="Slide Number Placeholder 6"/>
          <p:cNvSpPr txBox="1">
            <a:spLocks/>
          </p:cNvSpPr>
          <p:nvPr userDrawn="1"/>
        </p:nvSpPr>
        <p:spPr>
          <a:xfrm>
            <a:off x="635491" y="965099"/>
            <a:ext cx="444404" cy="199916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427E8E"/>
                </a:solidFill>
              </a:rPr>
              <a:t>P</a:t>
            </a:r>
            <a:fld id="{CE9AF92F-A955-2148-8F56-1664479A89D5}" type="slidenum">
              <a:rPr lang="en-US" sz="1200" smtClean="0">
                <a:solidFill>
                  <a:srgbClr val="427E8E"/>
                </a:solidFill>
              </a:rPr>
              <a:pPr algn="r"/>
              <a:t>‹#›</a:t>
            </a:fld>
            <a:endParaRPr lang="en-US" sz="1200" dirty="0">
              <a:solidFill>
                <a:srgbClr val="427E8E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35491" y="594210"/>
            <a:ext cx="444404" cy="25876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dirty="0"/>
              <a:t>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362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 Co. Separator 2 -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2962" y="1637999"/>
            <a:ext cx="7375038" cy="1108800"/>
          </a:xfrm>
        </p:spPr>
        <p:txBody>
          <a:bodyPr anchor="t" anchorCtr="0">
            <a:noAutofit/>
          </a:bodyPr>
          <a:lstStyle>
            <a:lvl1pPr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Separator title style in two rows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2962" y="2880000"/>
            <a:ext cx="7375038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rgbClr val="FFFF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Click to edit Separator subtitle style</a:t>
            </a:r>
            <a:endParaRPr lang="en-US" dirty="0"/>
          </a:p>
        </p:txBody>
      </p:sp>
      <p:pic>
        <p:nvPicPr>
          <p:cNvPr id="7" name="Picture 6" descr="eco-logo-ligh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37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 Co. Separator Image -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Wheat 2" descr="Picture16 v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567"/>
            <a:ext cx="9144000" cy="5136366"/>
          </a:xfrm>
          <a:prstGeom prst="rect">
            <a:avLst/>
          </a:prstGeom>
        </p:spPr>
      </p:pic>
      <p:pic>
        <p:nvPicPr>
          <p:cNvPr id="12" name="Wheat" descr="Picture1 v4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13" name="Power Lines" descr="Picture14 v4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14" name="Kids" descr="Picture15 v4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29" name="Bikes" descr="Picture3 v4.jpg" hidden="1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30" name="Wind Power" descr="Picture8 v4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31" name="Building Facade" descr="Picture9 v4.jpg" hidden="1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32" name="Man and Rice" descr="Picture10 v4.jpg" hidden="1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33" name="Market" descr="Picture11 v4.jpg" hidden="1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-1"/>
            <a:ext cx="9153769" cy="51435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2962" y="1638000"/>
            <a:ext cx="7375038" cy="554400"/>
          </a:xfrm>
        </p:spPr>
        <p:txBody>
          <a:bodyPr anchor="t" anchorCtr="0">
            <a:noAutofit/>
          </a:bodyPr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Separator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2962" y="2314800"/>
            <a:ext cx="7375038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rgbClr val="FFFF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Click to edit Separator subtitle style</a:t>
            </a:r>
            <a:endParaRPr lang="en-US" dirty="0"/>
          </a:p>
        </p:txBody>
      </p:sp>
      <p:pic>
        <p:nvPicPr>
          <p:cNvPr id="7" name="Picture 6" descr="eco-logo-light.pn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7DD4772-BB90-1586-3028-3404322F3A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t="63802" r="71348" b="24471"/>
          <a:stretch/>
        </p:blipFill>
        <p:spPr bwMode="auto">
          <a:xfrm>
            <a:off x="7244001" y="4036252"/>
            <a:ext cx="1110056" cy="9156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rto="http://schemas.microsoft.com/office/word/2006/arto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a14="http://schemas.microsoft.com/office/drawing/2010/main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lc="http://schemas.openxmlformats.org/drawingml/2006/lockedCanvas"/>
            </a:ext>
          </a:extLst>
        </p:spPr>
      </p:pic>
      <p:pic>
        <p:nvPicPr>
          <p:cNvPr id="5" name="Picture 4" descr="Chart, pie chart&#10;&#10;Description automatically generated with medium confidence">
            <a:extLst>
              <a:ext uri="{FF2B5EF4-FFF2-40B4-BE49-F238E27FC236}">
                <a16:creationId xmlns:a16="http://schemas.microsoft.com/office/drawing/2014/main" id="{11F7E6BC-AB5F-05FD-8626-DEADA652F74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4218862"/>
            <a:ext cx="1584325" cy="657225"/>
          </a:xfrm>
          <a:prstGeom prst="rect">
            <a:avLst/>
          </a:prstGeom>
          <a:noFill/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E5EE3D4-F547-E48B-3D47-DF2C092C3B7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764" y="540000"/>
            <a:ext cx="1474039" cy="631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1034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Full Imag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809" y="4398148"/>
            <a:ext cx="7030800" cy="246221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065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Full Image 2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3904415"/>
            <a:ext cx="9153769" cy="1239083"/>
          </a:xfrm>
          <a:prstGeom prst="rect">
            <a:avLst/>
          </a:prstGeom>
          <a:solidFill>
            <a:srgbClr val="73A1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809" y="4398148"/>
            <a:ext cx="7030800" cy="246221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402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Half Imag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549490" y="1440000"/>
            <a:ext cx="4018510" cy="0"/>
          </a:xfrm>
          <a:prstGeom prst="line">
            <a:avLst/>
          </a:prstGeom>
          <a:ln w="12700">
            <a:solidFill>
              <a:srgbClr val="73A1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490" y="843512"/>
            <a:ext cx="4018509" cy="430887"/>
          </a:xfrm>
        </p:spPr>
        <p:txBody>
          <a:bodyPr/>
          <a:lstStyle/>
          <a:p>
            <a:r>
              <a:rPr lang="hu-HU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549490" y="1637999"/>
            <a:ext cx="4001651" cy="29448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397349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176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Half Image and Text -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397349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64241" y="4398148"/>
            <a:ext cx="4031367" cy="246221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529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Half Object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490" y="843512"/>
            <a:ext cx="4018509" cy="430887"/>
          </a:xfrm>
        </p:spPr>
        <p:txBody>
          <a:bodyPr/>
          <a:lstStyle/>
          <a:p>
            <a:r>
              <a:rPr lang="hu-HU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549490" y="1637999"/>
            <a:ext cx="4001651" cy="29448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/>
          </p:nvPr>
        </p:nvSpPr>
        <p:spPr>
          <a:xfrm>
            <a:off x="0" y="1"/>
            <a:ext cx="3973513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49490" y="1440000"/>
            <a:ext cx="4018510" cy="0"/>
          </a:xfrm>
          <a:prstGeom prst="line">
            <a:avLst/>
          </a:prstGeom>
          <a:ln w="12700">
            <a:solidFill>
              <a:srgbClr val="73A1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991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Contact -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637999"/>
            <a:ext cx="8028000" cy="2611446"/>
          </a:xfrm>
        </p:spPr>
        <p:txBody>
          <a:bodyPr/>
          <a:lstStyle>
            <a:lvl1pPr>
              <a:lnSpc>
                <a:spcPct val="120000"/>
              </a:lnSpc>
              <a:buClr>
                <a:schemeClr val="bg2"/>
              </a:buClr>
              <a:defRPr>
                <a:solidFill>
                  <a:srgbClr val="FFFFCC"/>
                </a:solidFill>
              </a:defRPr>
            </a:lvl1pPr>
            <a:lvl2pPr>
              <a:lnSpc>
                <a:spcPct val="120000"/>
              </a:lnSpc>
              <a:buClr>
                <a:schemeClr val="bg2"/>
              </a:buClr>
              <a:defRPr>
                <a:solidFill>
                  <a:srgbClr val="FFFFCC"/>
                </a:solidFill>
              </a:defRPr>
            </a:lvl2pPr>
            <a:lvl3pPr>
              <a:lnSpc>
                <a:spcPct val="120000"/>
              </a:lnSpc>
              <a:buClr>
                <a:schemeClr val="bg2"/>
              </a:buClr>
              <a:defRPr>
                <a:solidFill>
                  <a:srgbClr val="FFFFCC"/>
                </a:solidFill>
              </a:defRPr>
            </a:lvl3pPr>
            <a:lvl4pPr>
              <a:lnSpc>
                <a:spcPct val="120000"/>
              </a:lnSpc>
              <a:buClr>
                <a:schemeClr val="bg2"/>
              </a:buClr>
              <a:defRPr>
                <a:solidFill>
                  <a:srgbClr val="FFFFCC"/>
                </a:solidFill>
              </a:defRPr>
            </a:lvl4pPr>
            <a:lvl5pPr>
              <a:lnSpc>
                <a:spcPct val="120000"/>
              </a:lnSpc>
              <a:buClr>
                <a:schemeClr val="bg2"/>
              </a:buClr>
              <a:defRPr>
                <a:solidFill>
                  <a:srgbClr val="FFFFCC"/>
                </a:solidFill>
              </a:defRPr>
            </a:lvl5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pic>
        <p:nvPicPr>
          <p:cNvPr id="10" name="Picture 9" descr="eco-logo-ligh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ubtitle 2"/>
          <p:cNvSpPr txBox="1">
            <a:spLocks/>
          </p:cNvSpPr>
          <p:nvPr userDrawn="1"/>
        </p:nvSpPr>
        <p:spPr>
          <a:xfrm>
            <a:off x="7039193" y="4398148"/>
            <a:ext cx="1556416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err="1">
                <a:solidFill>
                  <a:srgbClr val="FDF6C4"/>
                </a:solidFill>
                <a:latin typeface="Trebuchet MS"/>
                <a:cs typeface="Trebuchet MS"/>
              </a:rPr>
              <a:t>ecoltdgroup.com</a:t>
            </a:r>
            <a:endParaRPr lang="en-US" sz="1600" dirty="0">
              <a:solidFill>
                <a:srgbClr val="FDF6C4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65717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 Co. 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4B708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eco-logo-blue-fram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1" y="540000"/>
            <a:ext cx="652963" cy="720000"/>
          </a:xfrm>
          <a:prstGeom prst="rect">
            <a:avLst/>
          </a:prstGeom>
        </p:spPr>
      </p:pic>
      <p:sp>
        <p:nvSpPr>
          <p:cNvPr id="9" name="Slide Number Placeholder 6"/>
          <p:cNvSpPr txBox="1">
            <a:spLocks/>
          </p:cNvSpPr>
          <p:nvPr userDrawn="1"/>
        </p:nvSpPr>
        <p:spPr>
          <a:xfrm>
            <a:off x="635491" y="965099"/>
            <a:ext cx="444404" cy="199916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427E8E"/>
                </a:solidFill>
              </a:rPr>
              <a:t>P</a:t>
            </a:r>
            <a:fld id="{CE9AF92F-A955-2148-8F56-1664479A89D5}" type="slidenum">
              <a:rPr lang="en-US" sz="1200" smtClean="0">
                <a:solidFill>
                  <a:srgbClr val="427E8E"/>
                </a:solidFill>
              </a:rPr>
              <a:pPr algn="r"/>
              <a:t>‹#›</a:t>
            </a:fld>
            <a:endParaRPr lang="en-US" sz="1200" dirty="0">
              <a:solidFill>
                <a:srgbClr val="427E8E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35491" y="594210"/>
            <a:ext cx="444404" cy="25876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dirty="0"/>
              <a:t>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4950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 Co. Title Slide - Tangel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2962" y="1638000"/>
            <a:ext cx="7375038" cy="554400"/>
          </a:xfrm>
        </p:spPr>
        <p:txBody>
          <a:bodyPr anchor="t" anchorCtr="0">
            <a:noAutofit/>
          </a:bodyPr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2962" y="2314800"/>
            <a:ext cx="7375038" cy="369332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rgbClr val="FFFF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Click to edit Master subtitle style</a:t>
            </a:r>
            <a:endParaRPr lang="en-US" dirty="0"/>
          </a:p>
        </p:txBody>
      </p:sp>
      <p:pic>
        <p:nvPicPr>
          <p:cNvPr id="7" name="Picture 6" descr="eco-logo-ligh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btitle 2"/>
          <p:cNvSpPr txBox="1">
            <a:spLocks/>
          </p:cNvSpPr>
          <p:nvPr userDrawn="1"/>
        </p:nvSpPr>
        <p:spPr>
          <a:xfrm>
            <a:off x="7039193" y="4398148"/>
            <a:ext cx="1556416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err="1">
                <a:solidFill>
                  <a:srgbClr val="FDF6C4"/>
                </a:solidFill>
                <a:latin typeface="Trebuchet MS"/>
                <a:cs typeface="Trebuchet MS"/>
              </a:rPr>
              <a:t>ecoltdgroup.com</a:t>
            </a:r>
            <a:endParaRPr lang="en-US" sz="1600" dirty="0">
              <a:solidFill>
                <a:srgbClr val="FDF6C4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0592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 Co. Title Slide 2 -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2962" y="1637999"/>
            <a:ext cx="7375038" cy="1108800"/>
          </a:xfrm>
        </p:spPr>
        <p:txBody>
          <a:bodyPr anchor="t" anchorCtr="0">
            <a:noAutofit/>
          </a:bodyPr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Master title style in two rows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2962" y="2880000"/>
            <a:ext cx="7375038" cy="369332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rgbClr val="FFFF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eco-logo-ligh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btitle 2"/>
          <p:cNvSpPr txBox="1">
            <a:spLocks/>
          </p:cNvSpPr>
          <p:nvPr userDrawn="1"/>
        </p:nvSpPr>
        <p:spPr>
          <a:xfrm>
            <a:off x="7039193" y="4398148"/>
            <a:ext cx="1556416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err="1">
                <a:solidFill>
                  <a:srgbClr val="FDF6C4"/>
                </a:solidFill>
                <a:latin typeface="Trebuchet MS"/>
                <a:cs typeface="Trebuchet MS"/>
              </a:rPr>
              <a:t>ecoltdgroup.com</a:t>
            </a:r>
            <a:endParaRPr lang="en-US" sz="1600" dirty="0">
              <a:solidFill>
                <a:srgbClr val="FDF6C4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6657764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Title and Content - Tang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sp>
        <p:nvSpPr>
          <p:cNvPr id="9" name="Slide Number Placeholder 6"/>
          <p:cNvSpPr txBox="1">
            <a:spLocks/>
          </p:cNvSpPr>
          <p:nvPr userDrawn="1"/>
        </p:nvSpPr>
        <p:spPr>
          <a:xfrm>
            <a:off x="635491" y="965099"/>
            <a:ext cx="444404" cy="199916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D28654"/>
                </a:solidFill>
              </a:rPr>
              <a:t>P</a:t>
            </a:r>
            <a:fld id="{CE9AF92F-A955-2148-8F56-1664479A89D5}" type="slidenum">
              <a:rPr lang="en-US" sz="1200" smtClean="0">
                <a:solidFill>
                  <a:srgbClr val="D28654"/>
                </a:solidFill>
              </a:rPr>
              <a:pPr algn="r"/>
              <a:t>‹#›</a:t>
            </a:fld>
            <a:endParaRPr lang="en-US" sz="1200" dirty="0">
              <a:solidFill>
                <a:srgbClr val="D28654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35491" y="594210"/>
            <a:ext cx="444404" cy="258762"/>
          </a:xfrm>
        </p:spPr>
        <p:txBody>
          <a:bodyPr/>
          <a:lstStyle>
            <a:lvl1pPr marL="0" indent="0">
              <a:buNone/>
              <a:defRPr sz="1800">
                <a:solidFill>
                  <a:srgbClr val="D2865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dirty="0"/>
              <a:t>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D2865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eco-logo-orange-fram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65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 Co. Title Slide 2 - Tangel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2962" y="1637999"/>
            <a:ext cx="7375038" cy="1108800"/>
          </a:xfrm>
        </p:spPr>
        <p:txBody>
          <a:bodyPr anchor="t" anchorCtr="0">
            <a:noAutofit/>
          </a:bodyPr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Master title style in two rows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2962" y="2880000"/>
            <a:ext cx="7375038" cy="369332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rgbClr val="FFFF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Click to edit Master subtitle style</a:t>
            </a:r>
            <a:endParaRPr lang="en-US" dirty="0"/>
          </a:p>
        </p:txBody>
      </p:sp>
      <p:pic>
        <p:nvPicPr>
          <p:cNvPr id="7" name="Picture 6" descr="eco-logo-ligh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btitle 2"/>
          <p:cNvSpPr txBox="1">
            <a:spLocks/>
          </p:cNvSpPr>
          <p:nvPr userDrawn="1"/>
        </p:nvSpPr>
        <p:spPr>
          <a:xfrm>
            <a:off x="7039193" y="4398148"/>
            <a:ext cx="1556416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err="1">
                <a:solidFill>
                  <a:srgbClr val="FDF6C4"/>
                </a:solidFill>
                <a:latin typeface="Trebuchet MS"/>
                <a:cs typeface="Trebuchet MS"/>
              </a:rPr>
              <a:t>ecoltdgroup.com</a:t>
            </a:r>
            <a:endParaRPr lang="en-US" sz="1600" dirty="0">
              <a:solidFill>
                <a:srgbClr val="FDF6C4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9523204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Title and Content 2 Blocks - Tang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9" y="1637999"/>
            <a:ext cx="3740400" cy="29448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810741" y="1637999"/>
            <a:ext cx="3740400" cy="29448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sp>
        <p:nvSpPr>
          <p:cNvPr id="12" name="Slide Number Placeholder 6"/>
          <p:cNvSpPr txBox="1">
            <a:spLocks/>
          </p:cNvSpPr>
          <p:nvPr userDrawn="1"/>
        </p:nvSpPr>
        <p:spPr>
          <a:xfrm>
            <a:off x="635491" y="965099"/>
            <a:ext cx="444404" cy="199916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D28654"/>
                </a:solidFill>
              </a:rPr>
              <a:t>P</a:t>
            </a:r>
            <a:fld id="{CE9AF92F-A955-2148-8F56-1664479A89D5}" type="slidenum">
              <a:rPr lang="en-US" sz="1200" smtClean="0">
                <a:solidFill>
                  <a:srgbClr val="D28654"/>
                </a:solidFill>
              </a:rPr>
              <a:pPr algn="r"/>
              <a:t>‹#›</a:t>
            </a:fld>
            <a:endParaRPr lang="en-US" sz="1200" dirty="0">
              <a:solidFill>
                <a:srgbClr val="D28654"/>
              </a:solidFill>
            </a:endParaRP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35491" y="594210"/>
            <a:ext cx="444404" cy="258762"/>
          </a:xfrm>
        </p:spPr>
        <p:txBody>
          <a:bodyPr/>
          <a:lstStyle>
            <a:lvl1pPr marL="0" indent="0">
              <a:buNone/>
              <a:defRPr sz="1800">
                <a:solidFill>
                  <a:srgbClr val="D2865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dirty="0"/>
              <a:t>S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D2865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eco-logo-orange-fram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2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 Co. Separator - Tangel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2962" y="1638000"/>
            <a:ext cx="7375038" cy="554400"/>
          </a:xfrm>
        </p:spPr>
        <p:txBody>
          <a:bodyPr anchor="t" anchorCtr="0">
            <a:noAutofit/>
          </a:bodyPr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Separator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2962" y="2314800"/>
            <a:ext cx="7375038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rgbClr val="FFFF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Click to edit Separator subtitle style</a:t>
            </a:r>
            <a:endParaRPr lang="en-US" dirty="0"/>
          </a:p>
        </p:txBody>
      </p:sp>
      <p:pic>
        <p:nvPicPr>
          <p:cNvPr id="7" name="Picture 6" descr="eco-logo-ligh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6134450-4311-911D-CAE9-E524EBBA22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t="63802" r="71348" b="24471"/>
          <a:stretch/>
        </p:blipFill>
        <p:spPr bwMode="auto">
          <a:xfrm>
            <a:off x="7244001" y="4036252"/>
            <a:ext cx="1110056" cy="9156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rto="http://schemas.microsoft.com/office/word/2006/arto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a14="http://schemas.microsoft.com/office/drawing/2010/main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lc="http://schemas.openxmlformats.org/drawingml/2006/lockedCanvas"/>
            </a:ext>
          </a:extLst>
        </p:spPr>
      </p:pic>
      <p:pic>
        <p:nvPicPr>
          <p:cNvPr id="5" name="Picture 4" descr="Chart, pie chart&#10;&#10;Description automatically generated with medium confidence">
            <a:extLst>
              <a:ext uri="{FF2B5EF4-FFF2-40B4-BE49-F238E27FC236}">
                <a16:creationId xmlns:a16="http://schemas.microsoft.com/office/drawing/2014/main" id="{5D6979E8-AFFC-BB98-6B7E-2925EAEA0A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4218862"/>
            <a:ext cx="1584325" cy="657225"/>
          </a:xfrm>
          <a:prstGeom prst="rect">
            <a:avLst/>
          </a:prstGeom>
          <a:noFill/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FCC5CD50-0994-2819-C0CA-BF49217939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764" y="540000"/>
            <a:ext cx="1474039" cy="631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6414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 Co. Separator 2 - Tangel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2962" y="1637999"/>
            <a:ext cx="7375038" cy="1108800"/>
          </a:xfrm>
        </p:spPr>
        <p:txBody>
          <a:bodyPr anchor="t" anchorCtr="0">
            <a:noAutofit/>
          </a:bodyPr>
          <a:lstStyle>
            <a:lvl1pPr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Separator title style in two rows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2962" y="2880000"/>
            <a:ext cx="7375038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rgbClr val="FFFF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Click to edit Separator subtitle style</a:t>
            </a:r>
            <a:endParaRPr lang="en-US" dirty="0"/>
          </a:p>
        </p:txBody>
      </p:sp>
      <p:pic>
        <p:nvPicPr>
          <p:cNvPr id="7" name="Picture 6" descr="eco-logo-ligh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8994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 Co. Separator Image - Tangel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Wheat" descr="Picture1 v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13" name="Power Lines" descr="Picture14 v4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14" name="Kids" descr="Picture15 v4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29" name="Bikes" descr="Picture3 v4.jpg" hidden="1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15" name="Wheat 2" descr="Picture16 v4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0" y="3567"/>
            <a:ext cx="9144000" cy="5136366"/>
          </a:xfrm>
          <a:prstGeom prst="rect">
            <a:avLst/>
          </a:prstGeom>
        </p:spPr>
      </p:pic>
      <p:pic>
        <p:nvPicPr>
          <p:cNvPr id="30" name="Wind Power" descr="Picture8 v4.jpg" hidden="1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31" name="Building Facade" descr="Picture9 v4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32" name="Man and Rice" descr="Picture10 v4.jpg" hidden="1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33" name="Market" descr="Picture11 v4.jpg" hidden="1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-1"/>
            <a:ext cx="9153769" cy="514350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2962" y="1638000"/>
            <a:ext cx="7375038" cy="554400"/>
          </a:xfrm>
        </p:spPr>
        <p:txBody>
          <a:bodyPr anchor="t" anchorCtr="0">
            <a:noAutofit/>
          </a:bodyPr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Separator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2962" y="2314800"/>
            <a:ext cx="7375038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rgbClr val="FFFF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Click to edit Separator subtitle style</a:t>
            </a:r>
            <a:endParaRPr lang="en-US" dirty="0"/>
          </a:p>
        </p:txBody>
      </p:sp>
      <p:pic>
        <p:nvPicPr>
          <p:cNvPr id="7" name="Picture 6" descr="eco-logo-light.pn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EC794D6-A5AE-0F27-5934-C9056D0FCE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t="63802" r="71348" b="24471"/>
          <a:stretch/>
        </p:blipFill>
        <p:spPr bwMode="auto">
          <a:xfrm>
            <a:off x="7244001" y="4036252"/>
            <a:ext cx="1110056" cy="9156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rto="http://schemas.microsoft.com/office/word/2006/arto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a14="http://schemas.microsoft.com/office/drawing/2010/main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lc="http://schemas.openxmlformats.org/drawingml/2006/lockedCanvas"/>
            </a:ext>
          </a:extLst>
        </p:spPr>
      </p:pic>
      <p:pic>
        <p:nvPicPr>
          <p:cNvPr id="5" name="Picture 4" descr="Chart, pie chart&#10;&#10;Description automatically generated with medium confidence">
            <a:extLst>
              <a:ext uri="{FF2B5EF4-FFF2-40B4-BE49-F238E27FC236}">
                <a16:creationId xmlns:a16="http://schemas.microsoft.com/office/drawing/2014/main" id="{BF2AEB13-DFEF-CD3B-51E1-F11DE645AD4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4218862"/>
            <a:ext cx="1584325" cy="657225"/>
          </a:xfrm>
          <a:prstGeom prst="rect">
            <a:avLst/>
          </a:prstGeom>
          <a:noFill/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52224C9-84E2-1832-7FB2-01192EA19FB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764" y="540000"/>
            <a:ext cx="1474039" cy="631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66361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Full Image - Tang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809" y="4398148"/>
            <a:ext cx="7030800" cy="246221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6869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Full Image 2 - Tang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3904415"/>
            <a:ext cx="9153769" cy="1239083"/>
          </a:xfrm>
          <a:prstGeom prst="rect">
            <a:avLst/>
          </a:prstGeom>
          <a:solidFill>
            <a:srgbClr val="D286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809" y="4398148"/>
            <a:ext cx="7030800" cy="246221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3841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Half Image and Content - Tang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4549490" y="1440000"/>
            <a:ext cx="4018510" cy="0"/>
          </a:xfrm>
          <a:prstGeom prst="line">
            <a:avLst/>
          </a:prstGeom>
          <a:ln w="12700">
            <a:solidFill>
              <a:srgbClr val="D2865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490" y="843512"/>
            <a:ext cx="4018509" cy="430887"/>
          </a:xfrm>
        </p:spPr>
        <p:txBody>
          <a:bodyPr/>
          <a:lstStyle/>
          <a:p>
            <a:r>
              <a:rPr lang="hu-HU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549490" y="1637999"/>
            <a:ext cx="4001651" cy="29448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397349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851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Half Image and Text - Tangel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397349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64241" y="4398148"/>
            <a:ext cx="4031367" cy="246221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71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Title and Content 2 Block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9" y="1637999"/>
            <a:ext cx="3740400" cy="29448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4B708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eco-logo-blue-fram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1" y="540000"/>
            <a:ext cx="652963" cy="720000"/>
          </a:xfrm>
          <a:prstGeom prst="rect">
            <a:avLst/>
          </a:prstGeom>
        </p:spPr>
      </p:pic>
      <p:sp>
        <p:nvSpPr>
          <p:cNvPr id="9" name="Slide Number Placeholder 6"/>
          <p:cNvSpPr txBox="1">
            <a:spLocks/>
          </p:cNvSpPr>
          <p:nvPr userDrawn="1"/>
        </p:nvSpPr>
        <p:spPr>
          <a:xfrm>
            <a:off x="635491" y="965099"/>
            <a:ext cx="444404" cy="199916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427E8E"/>
                </a:solidFill>
              </a:rPr>
              <a:t>P</a:t>
            </a:r>
            <a:fld id="{CE9AF92F-A955-2148-8F56-1664479A89D5}" type="slidenum">
              <a:rPr lang="en-US" sz="1200" smtClean="0">
                <a:solidFill>
                  <a:srgbClr val="427E8E"/>
                </a:solidFill>
              </a:rPr>
              <a:pPr algn="r"/>
              <a:t>‹#›</a:t>
            </a:fld>
            <a:endParaRPr lang="en-US" sz="1200" dirty="0">
              <a:solidFill>
                <a:srgbClr val="427E8E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35491" y="594210"/>
            <a:ext cx="444404" cy="25876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dirty="0"/>
              <a:t>S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810741" y="1637999"/>
            <a:ext cx="3740400" cy="29448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65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Half Object and Content - Tang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4549490" y="1440000"/>
            <a:ext cx="4018510" cy="0"/>
          </a:xfrm>
          <a:prstGeom prst="line">
            <a:avLst/>
          </a:prstGeom>
          <a:ln w="127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490" y="843512"/>
            <a:ext cx="4018509" cy="430887"/>
          </a:xfrm>
        </p:spPr>
        <p:txBody>
          <a:bodyPr/>
          <a:lstStyle/>
          <a:p>
            <a:r>
              <a:rPr lang="hu-HU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549490" y="1637999"/>
            <a:ext cx="4001651" cy="29448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/>
          </p:nvPr>
        </p:nvSpPr>
        <p:spPr>
          <a:xfrm>
            <a:off x="0" y="1"/>
            <a:ext cx="3973513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982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Contact - Tangel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637999"/>
            <a:ext cx="8028000" cy="2611446"/>
          </a:xfrm>
        </p:spPr>
        <p:txBody>
          <a:bodyPr/>
          <a:lstStyle>
            <a:lvl1pPr>
              <a:lnSpc>
                <a:spcPct val="120000"/>
              </a:lnSpc>
              <a:buClr>
                <a:schemeClr val="bg2"/>
              </a:buClr>
              <a:defRPr>
                <a:solidFill>
                  <a:srgbClr val="FFFFCC"/>
                </a:solidFill>
              </a:defRPr>
            </a:lvl1pPr>
            <a:lvl2pPr>
              <a:lnSpc>
                <a:spcPct val="120000"/>
              </a:lnSpc>
              <a:buClr>
                <a:schemeClr val="bg2"/>
              </a:buClr>
              <a:defRPr>
                <a:solidFill>
                  <a:srgbClr val="FFFFCC"/>
                </a:solidFill>
              </a:defRPr>
            </a:lvl2pPr>
            <a:lvl3pPr>
              <a:lnSpc>
                <a:spcPct val="120000"/>
              </a:lnSpc>
              <a:buClr>
                <a:schemeClr val="bg2"/>
              </a:buClr>
              <a:defRPr>
                <a:solidFill>
                  <a:srgbClr val="FFFFCC"/>
                </a:solidFill>
              </a:defRPr>
            </a:lvl3pPr>
            <a:lvl4pPr>
              <a:lnSpc>
                <a:spcPct val="120000"/>
              </a:lnSpc>
              <a:buClr>
                <a:schemeClr val="bg2"/>
              </a:buClr>
              <a:defRPr>
                <a:solidFill>
                  <a:srgbClr val="FFFFCC"/>
                </a:solidFill>
              </a:defRPr>
            </a:lvl4pPr>
            <a:lvl5pPr>
              <a:lnSpc>
                <a:spcPct val="120000"/>
              </a:lnSpc>
              <a:buClr>
                <a:schemeClr val="bg2"/>
              </a:buClr>
              <a:defRPr>
                <a:solidFill>
                  <a:srgbClr val="FFFFCC"/>
                </a:solidFill>
              </a:defRPr>
            </a:lvl5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pic>
        <p:nvPicPr>
          <p:cNvPr id="10" name="Picture 9" descr="eco-logo-ligh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ubtitle 2"/>
          <p:cNvSpPr txBox="1">
            <a:spLocks/>
          </p:cNvSpPr>
          <p:nvPr userDrawn="1"/>
        </p:nvSpPr>
        <p:spPr>
          <a:xfrm>
            <a:off x="7039193" y="4398148"/>
            <a:ext cx="1556416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err="1">
                <a:solidFill>
                  <a:srgbClr val="FDF6C4"/>
                </a:solidFill>
                <a:latin typeface="Trebuchet MS"/>
                <a:cs typeface="Trebuchet MS"/>
              </a:rPr>
              <a:t>ecoltdgroup.com</a:t>
            </a:r>
            <a:endParaRPr lang="en-US" sz="1600" dirty="0">
              <a:solidFill>
                <a:srgbClr val="FDF6C4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680877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 Co. Title Slide - Amaranth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2962" y="1638000"/>
            <a:ext cx="7375038" cy="554400"/>
          </a:xfrm>
        </p:spPr>
        <p:txBody>
          <a:bodyPr anchor="t" anchorCtr="0">
            <a:noAutofit/>
          </a:bodyPr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2962" y="2314800"/>
            <a:ext cx="7375038" cy="369332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rgbClr val="FFFF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Click to edit Master subtitle style</a:t>
            </a:r>
            <a:endParaRPr lang="en-US" dirty="0"/>
          </a:p>
        </p:txBody>
      </p:sp>
      <p:pic>
        <p:nvPicPr>
          <p:cNvPr id="7" name="Picture 6" descr="eco-logo-ligh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btitle 2"/>
          <p:cNvSpPr txBox="1">
            <a:spLocks/>
          </p:cNvSpPr>
          <p:nvPr userDrawn="1"/>
        </p:nvSpPr>
        <p:spPr>
          <a:xfrm>
            <a:off x="7039193" y="4398148"/>
            <a:ext cx="1556416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err="1">
                <a:solidFill>
                  <a:srgbClr val="FDF6C4"/>
                </a:solidFill>
                <a:latin typeface="Trebuchet MS"/>
                <a:cs typeface="Trebuchet MS"/>
              </a:rPr>
              <a:t>ecoltdgroup.com</a:t>
            </a:r>
            <a:endParaRPr lang="en-US" sz="1600" dirty="0">
              <a:solidFill>
                <a:srgbClr val="FDF6C4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426698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Title and Content - Amaran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co-logo-amaranth-fram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1" y="540000"/>
            <a:ext cx="653753" cy="7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sp>
        <p:nvSpPr>
          <p:cNvPr id="9" name="Slide Number Placeholder 6"/>
          <p:cNvSpPr txBox="1">
            <a:spLocks/>
          </p:cNvSpPr>
          <p:nvPr userDrawn="1"/>
        </p:nvSpPr>
        <p:spPr>
          <a:xfrm>
            <a:off x="635491" y="965099"/>
            <a:ext cx="444404" cy="199916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793B45"/>
                </a:solidFill>
              </a:rPr>
              <a:t>P</a:t>
            </a:r>
            <a:fld id="{CE9AF92F-A955-2148-8F56-1664479A89D5}" type="slidenum">
              <a:rPr lang="en-US" sz="1200" smtClean="0">
                <a:solidFill>
                  <a:srgbClr val="793B45"/>
                </a:solidFill>
              </a:rPr>
              <a:pPr algn="r"/>
              <a:t>‹#›</a:t>
            </a:fld>
            <a:endParaRPr lang="en-US" sz="1200" dirty="0">
              <a:solidFill>
                <a:srgbClr val="793B45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35491" y="594210"/>
            <a:ext cx="444404" cy="258762"/>
          </a:xfrm>
        </p:spPr>
        <p:txBody>
          <a:bodyPr/>
          <a:lstStyle>
            <a:lvl1pPr marL="0" indent="0">
              <a:buNone/>
              <a:defRPr sz="1800">
                <a:solidFill>
                  <a:srgbClr val="793B4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dirty="0"/>
              <a:t>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1357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 Co. Title Slide 2 - Amaranth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2962" y="1637999"/>
            <a:ext cx="7375038" cy="1108800"/>
          </a:xfrm>
        </p:spPr>
        <p:txBody>
          <a:bodyPr anchor="t" anchorCtr="0">
            <a:noAutofit/>
          </a:bodyPr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Master title style in two rows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2962" y="2880000"/>
            <a:ext cx="7375038" cy="369332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rgbClr val="FFFF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Click to edit Master subtitle style</a:t>
            </a:r>
            <a:endParaRPr lang="en-US" dirty="0"/>
          </a:p>
        </p:txBody>
      </p:sp>
      <p:pic>
        <p:nvPicPr>
          <p:cNvPr id="7" name="Picture 6" descr="eco-logo-ligh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btitle 2"/>
          <p:cNvSpPr txBox="1">
            <a:spLocks/>
          </p:cNvSpPr>
          <p:nvPr userDrawn="1"/>
        </p:nvSpPr>
        <p:spPr>
          <a:xfrm>
            <a:off x="7039193" y="4398148"/>
            <a:ext cx="1556416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err="1">
                <a:solidFill>
                  <a:srgbClr val="FDF6C4"/>
                </a:solidFill>
                <a:latin typeface="Trebuchet MS"/>
                <a:cs typeface="Trebuchet MS"/>
              </a:rPr>
              <a:t>ecoltdgroup.com</a:t>
            </a:r>
            <a:endParaRPr lang="en-US" sz="1600" dirty="0">
              <a:solidFill>
                <a:srgbClr val="FDF6C4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6926458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Title and Content 2 Blocks - Amaran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9" y="1637999"/>
            <a:ext cx="3740400" cy="29448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810741" y="1637999"/>
            <a:ext cx="3740400" cy="29448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793B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eco-logo-amaranth-fram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1" y="540000"/>
            <a:ext cx="653753" cy="720000"/>
          </a:xfrm>
          <a:prstGeom prst="rect">
            <a:avLst/>
          </a:prstGeom>
        </p:spPr>
      </p:pic>
      <p:sp>
        <p:nvSpPr>
          <p:cNvPr id="11" name="Slide Number Placeholder 6"/>
          <p:cNvSpPr txBox="1">
            <a:spLocks/>
          </p:cNvSpPr>
          <p:nvPr userDrawn="1"/>
        </p:nvSpPr>
        <p:spPr>
          <a:xfrm>
            <a:off x="635491" y="965099"/>
            <a:ext cx="444404" cy="199916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793B45"/>
                </a:solidFill>
              </a:rPr>
              <a:t>P</a:t>
            </a:r>
            <a:fld id="{CE9AF92F-A955-2148-8F56-1664479A89D5}" type="slidenum">
              <a:rPr lang="en-US" sz="1200" smtClean="0">
                <a:solidFill>
                  <a:srgbClr val="793B45"/>
                </a:solidFill>
              </a:rPr>
              <a:pPr algn="r"/>
              <a:t>‹#›</a:t>
            </a:fld>
            <a:endParaRPr lang="en-US" sz="1200" dirty="0">
              <a:solidFill>
                <a:srgbClr val="793B45"/>
              </a:solidFill>
            </a:endParaRP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35491" y="594210"/>
            <a:ext cx="444404" cy="258762"/>
          </a:xfrm>
        </p:spPr>
        <p:txBody>
          <a:bodyPr/>
          <a:lstStyle>
            <a:lvl1pPr marL="0" indent="0">
              <a:buNone/>
              <a:defRPr sz="1800">
                <a:solidFill>
                  <a:srgbClr val="793B4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dirty="0"/>
              <a:t>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7902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 Co. Separator - Amaranth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2962" y="1638000"/>
            <a:ext cx="7375038" cy="554400"/>
          </a:xfrm>
        </p:spPr>
        <p:txBody>
          <a:bodyPr anchor="t" anchorCtr="0">
            <a:noAutofit/>
          </a:bodyPr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Separator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2962" y="2314800"/>
            <a:ext cx="7375038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rgbClr val="FFFF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Click to edit Separator subtitle style</a:t>
            </a:r>
            <a:endParaRPr lang="en-US" dirty="0"/>
          </a:p>
        </p:txBody>
      </p:sp>
      <p:pic>
        <p:nvPicPr>
          <p:cNvPr id="7" name="Picture 6" descr="eco-logo-ligh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A7796E5-E990-9A9C-52C2-649E67620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t="63802" r="71348" b="24471"/>
          <a:stretch/>
        </p:blipFill>
        <p:spPr bwMode="auto">
          <a:xfrm>
            <a:off x="7244001" y="4036252"/>
            <a:ext cx="1110056" cy="9156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rto="http://schemas.microsoft.com/office/word/2006/arto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a14="http://schemas.microsoft.com/office/drawing/2010/main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lc="http://schemas.openxmlformats.org/drawingml/2006/lockedCanvas"/>
            </a:ext>
          </a:extLst>
        </p:spPr>
      </p:pic>
      <p:pic>
        <p:nvPicPr>
          <p:cNvPr id="5" name="Picture 4" descr="Chart, pie chart&#10;&#10;Description automatically generated with medium confidence">
            <a:extLst>
              <a:ext uri="{FF2B5EF4-FFF2-40B4-BE49-F238E27FC236}">
                <a16:creationId xmlns:a16="http://schemas.microsoft.com/office/drawing/2014/main" id="{18B40641-4EA3-C55B-85E0-6E3480CB2F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4218862"/>
            <a:ext cx="1584325" cy="657225"/>
          </a:xfrm>
          <a:prstGeom prst="rect">
            <a:avLst/>
          </a:prstGeom>
          <a:noFill/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C9A0DAF-012E-B709-8B51-F03663983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764" y="540000"/>
            <a:ext cx="1474039" cy="631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00941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 Co. Separator 2 - Amaranth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2962" y="1637999"/>
            <a:ext cx="7375038" cy="1108800"/>
          </a:xfrm>
        </p:spPr>
        <p:txBody>
          <a:bodyPr anchor="t" anchorCtr="0">
            <a:noAutofit/>
          </a:bodyPr>
          <a:lstStyle>
            <a:lvl1pPr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Separator title style in two rows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2962" y="2880000"/>
            <a:ext cx="7375038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rgbClr val="FFFF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Click to edit Separator subtitle style</a:t>
            </a:r>
            <a:endParaRPr lang="en-US" dirty="0"/>
          </a:p>
        </p:txBody>
      </p:sp>
      <p:pic>
        <p:nvPicPr>
          <p:cNvPr id="7" name="Picture 6" descr="eco-logo-ligh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4938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 Co. Separator Image - Amaranth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Wheat 2" descr="Picture16 v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567"/>
            <a:ext cx="9144000" cy="5136366"/>
          </a:xfrm>
          <a:prstGeom prst="rect">
            <a:avLst/>
          </a:prstGeom>
        </p:spPr>
      </p:pic>
      <p:pic>
        <p:nvPicPr>
          <p:cNvPr id="12" name="Wheat" descr="Picture1 v4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13" name="Power Lines" descr="Picture14 v4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14" name="Kids" descr="Picture15 v4.jpg" hidden="1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29" name="Bikes" descr="Picture3 v4.jpg" hidden="1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30" name="Win Power" descr="Picture8 v4.jpg" hidden="1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31" name="Building Facade" descr="Picture9 v4.jpg" hidden="1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32" name="Man and Rice" descr="Picture10 v4.jpg" hidden="1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33" name="Market" descr="Picture11 v4.jpg" hidden="1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-1"/>
            <a:ext cx="9153769" cy="5143500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2962" y="1638000"/>
            <a:ext cx="7375038" cy="554400"/>
          </a:xfrm>
        </p:spPr>
        <p:txBody>
          <a:bodyPr anchor="t" anchorCtr="0">
            <a:noAutofit/>
          </a:bodyPr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Separator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2962" y="2314800"/>
            <a:ext cx="7375038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rgbClr val="FFFF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Click to edit Separator subtitle style</a:t>
            </a:r>
            <a:endParaRPr lang="en-US" dirty="0"/>
          </a:p>
        </p:txBody>
      </p:sp>
      <p:pic>
        <p:nvPicPr>
          <p:cNvPr id="7" name="Picture 6" descr="eco-logo-light.pn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7E32BFD-93E4-3469-C79C-19D28D13E6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t="63802" r="71348" b="24471"/>
          <a:stretch/>
        </p:blipFill>
        <p:spPr bwMode="auto">
          <a:xfrm>
            <a:off x="7244001" y="4036252"/>
            <a:ext cx="1110056" cy="9156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rto="http://schemas.microsoft.com/office/word/2006/arto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a14="http://schemas.microsoft.com/office/drawing/2010/main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lc="http://schemas.openxmlformats.org/drawingml/2006/lockedCanvas"/>
            </a:ext>
          </a:extLst>
        </p:spPr>
      </p:pic>
      <p:pic>
        <p:nvPicPr>
          <p:cNvPr id="5" name="Picture 4" descr="Chart, pie chart&#10;&#10;Description automatically generated with medium confidence">
            <a:extLst>
              <a:ext uri="{FF2B5EF4-FFF2-40B4-BE49-F238E27FC236}">
                <a16:creationId xmlns:a16="http://schemas.microsoft.com/office/drawing/2014/main" id="{FE4DCA8F-1DA8-1187-EE9A-A75A33666D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4218862"/>
            <a:ext cx="1584325" cy="657225"/>
          </a:xfrm>
          <a:prstGeom prst="rect">
            <a:avLst/>
          </a:prstGeom>
          <a:noFill/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6D434090-2C05-10DD-281A-C9333699117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764" y="540000"/>
            <a:ext cx="1474039" cy="631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1748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Full Image - Amaran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809" y="4398148"/>
            <a:ext cx="7030800" cy="246221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885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 Co. Separator -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2962" y="1638000"/>
            <a:ext cx="7375038" cy="554400"/>
          </a:xfrm>
        </p:spPr>
        <p:txBody>
          <a:bodyPr anchor="t" anchorCtr="0">
            <a:noAutofit/>
          </a:bodyPr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Separator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2962" y="2314800"/>
            <a:ext cx="7375038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rgbClr val="FFFF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Click to edit Separator subtitle style</a:t>
            </a:r>
            <a:endParaRPr lang="en-US" dirty="0"/>
          </a:p>
        </p:txBody>
      </p:sp>
      <p:pic>
        <p:nvPicPr>
          <p:cNvPr id="7" name="Picture 6" descr="eco-logo-ligh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7771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Full Image 2 - Amaran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3904415"/>
            <a:ext cx="9153769" cy="1239083"/>
          </a:xfrm>
          <a:prstGeom prst="rect">
            <a:avLst/>
          </a:prstGeom>
          <a:solidFill>
            <a:srgbClr val="793B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809" y="4398148"/>
            <a:ext cx="7030800" cy="246221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6703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Half Image and Content - Amaran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4549490" y="1440000"/>
            <a:ext cx="4018510" cy="0"/>
          </a:xfrm>
          <a:prstGeom prst="line">
            <a:avLst/>
          </a:prstGeom>
          <a:ln w="12700">
            <a:solidFill>
              <a:srgbClr val="793B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490" y="843512"/>
            <a:ext cx="4018509" cy="430887"/>
          </a:xfrm>
        </p:spPr>
        <p:txBody>
          <a:bodyPr/>
          <a:lstStyle/>
          <a:p>
            <a:r>
              <a:rPr lang="hu-HU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549490" y="1637999"/>
            <a:ext cx="4001651" cy="29448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397349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725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Half Image and Text - Amaranth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397349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64241" y="4398148"/>
            <a:ext cx="4031367" cy="246221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0146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Half Object and Content - Amaran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4549490" y="1440000"/>
            <a:ext cx="4018510" cy="0"/>
          </a:xfrm>
          <a:prstGeom prst="line">
            <a:avLst/>
          </a:prstGeom>
          <a:ln w="12700">
            <a:solidFill>
              <a:srgbClr val="793B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490" y="843512"/>
            <a:ext cx="4018509" cy="430887"/>
          </a:xfrm>
        </p:spPr>
        <p:txBody>
          <a:bodyPr/>
          <a:lstStyle/>
          <a:p>
            <a:r>
              <a:rPr lang="hu-HU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549490" y="1637999"/>
            <a:ext cx="4001651" cy="29448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/>
          </p:nvPr>
        </p:nvSpPr>
        <p:spPr>
          <a:xfrm>
            <a:off x="0" y="1"/>
            <a:ext cx="3973513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8570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Contact - Amaranth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637999"/>
            <a:ext cx="8028000" cy="2611446"/>
          </a:xfrm>
        </p:spPr>
        <p:txBody>
          <a:bodyPr/>
          <a:lstStyle>
            <a:lvl1pPr>
              <a:lnSpc>
                <a:spcPct val="120000"/>
              </a:lnSpc>
              <a:buClr>
                <a:schemeClr val="bg2"/>
              </a:buClr>
              <a:defRPr>
                <a:solidFill>
                  <a:srgbClr val="FFFFCC"/>
                </a:solidFill>
              </a:defRPr>
            </a:lvl1pPr>
            <a:lvl2pPr>
              <a:lnSpc>
                <a:spcPct val="120000"/>
              </a:lnSpc>
              <a:buClr>
                <a:schemeClr val="bg2"/>
              </a:buClr>
              <a:defRPr>
                <a:solidFill>
                  <a:srgbClr val="FFFFCC"/>
                </a:solidFill>
              </a:defRPr>
            </a:lvl2pPr>
            <a:lvl3pPr>
              <a:lnSpc>
                <a:spcPct val="120000"/>
              </a:lnSpc>
              <a:buClr>
                <a:schemeClr val="bg2"/>
              </a:buClr>
              <a:defRPr>
                <a:solidFill>
                  <a:srgbClr val="FFFFCC"/>
                </a:solidFill>
              </a:defRPr>
            </a:lvl3pPr>
            <a:lvl4pPr>
              <a:lnSpc>
                <a:spcPct val="120000"/>
              </a:lnSpc>
              <a:buClr>
                <a:schemeClr val="bg2"/>
              </a:buClr>
              <a:defRPr>
                <a:solidFill>
                  <a:srgbClr val="FFFFCC"/>
                </a:solidFill>
              </a:defRPr>
            </a:lvl4pPr>
            <a:lvl5pPr>
              <a:lnSpc>
                <a:spcPct val="120000"/>
              </a:lnSpc>
              <a:buClr>
                <a:schemeClr val="bg2"/>
              </a:buClr>
              <a:defRPr>
                <a:solidFill>
                  <a:srgbClr val="FFFFCC"/>
                </a:solidFill>
              </a:defRPr>
            </a:lvl5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pic>
        <p:nvPicPr>
          <p:cNvPr id="10" name="Picture 9" descr="eco-logo-ligh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ubtitle 2"/>
          <p:cNvSpPr txBox="1">
            <a:spLocks/>
          </p:cNvSpPr>
          <p:nvPr userDrawn="1"/>
        </p:nvSpPr>
        <p:spPr>
          <a:xfrm>
            <a:off x="7039193" y="4398148"/>
            <a:ext cx="1556416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err="1">
                <a:solidFill>
                  <a:srgbClr val="FDF6C4"/>
                </a:solidFill>
                <a:latin typeface="Trebuchet MS"/>
                <a:cs typeface="Trebuchet MS"/>
              </a:rPr>
              <a:t>ecoltdgroup.com</a:t>
            </a:r>
            <a:endParaRPr lang="en-US" sz="1600" dirty="0">
              <a:solidFill>
                <a:srgbClr val="FDF6C4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085489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 Co. Title Slide - Gr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2962" y="1638000"/>
            <a:ext cx="7375038" cy="554400"/>
          </a:xfrm>
        </p:spPr>
        <p:txBody>
          <a:bodyPr anchor="t" anchorCtr="0">
            <a:noAutofit/>
          </a:bodyPr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2962" y="2314800"/>
            <a:ext cx="7375038" cy="369332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rgbClr val="FFFF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Click to edit Master subtitle style</a:t>
            </a:r>
            <a:endParaRPr lang="en-US" dirty="0"/>
          </a:p>
        </p:txBody>
      </p:sp>
      <p:pic>
        <p:nvPicPr>
          <p:cNvPr id="7" name="Picture 6" descr="eco-logo-ligh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btitle 2"/>
          <p:cNvSpPr txBox="1">
            <a:spLocks/>
          </p:cNvSpPr>
          <p:nvPr userDrawn="1"/>
        </p:nvSpPr>
        <p:spPr>
          <a:xfrm>
            <a:off x="7039193" y="4398148"/>
            <a:ext cx="1556416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err="1">
                <a:solidFill>
                  <a:srgbClr val="FDF6C4"/>
                </a:solidFill>
                <a:latin typeface="Trebuchet MS"/>
                <a:cs typeface="Trebuchet MS"/>
              </a:rPr>
              <a:t>ecoltdgroup.com</a:t>
            </a:r>
            <a:endParaRPr lang="en-US" sz="1600" dirty="0">
              <a:solidFill>
                <a:srgbClr val="FDF6C4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778679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Title and Conten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6"/>
          <p:cNvSpPr txBox="1">
            <a:spLocks/>
          </p:cNvSpPr>
          <p:nvPr userDrawn="1"/>
        </p:nvSpPr>
        <p:spPr>
          <a:xfrm>
            <a:off x="635491" y="965099"/>
            <a:ext cx="444404" cy="199916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595959"/>
                </a:solidFill>
              </a:rPr>
              <a:t>P</a:t>
            </a:r>
            <a:fld id="{CE9AF92F-A955-2148-8F56-1664479A89D5}" type="slidenum">
              <a:rPr lang="en-US" sz="1200" smtClean="0">
                <a:solidFill>
                  <a:srgbClr val="595959"/>
                </a:solidFill>
              </a:rPr>
              <a:pPr algn="r"/>
              <a:t>‹#›</a:t>
            </a:fld>
            <a:endParaRPr lang="en-US" sz="1200" dirty="0">
              <a:solidFill>
                <a:srgbClr val="595959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35491" y="594210"/>
            <a:ext cx="444404" cy="258762"/>
          </a:xfrm>
        </p:spPr>
        <p:txBody>
          <a:bodyPr/>
          <a:lstStyle>
            <a:lvl1pPr marL="0" indent="0">
              <a:buNone/>
              <a:defRPr sz="1800">
                <a:solidFill>
                  <a:srgbClr val="5959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dirty="0"/>
              <a:t>S</a:t>
            </a:r>
            <a:endParaRPr lang="en-US" dirty="0"/>
          </a:p>
        </p:txBody>
      </p:sp>
      <p:pic>
        <p:nvPicPr>
          <p:cNvPr id="10" name="Picture 9" descr="eco-logo-grey-fram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1" y="540000"/>
            <a:ext cx="65296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12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 Co. Title Slide 2 - Gr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2962" y="1637999"/>
            <a:ext cx="7375038" cy="1108800"/>
          </a:xfrm>
        </p:spPr>
        <p:txBody>
          <a:bodyPr anchor="t" anchorCtr="0">
            <a:noAutofit/>
          </a:bodyPr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Master title style in two rows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2962" y="2880000"/>
            <a:ext cx="7375038" cy="369332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rgbClr val="FFFF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Click to edit Master subtitle style</a:t>
            </a:r>
            <a:endParaRPr lang="en-US" dirty="0"/>
          </a:p>
        </p:txBody>
      </p:sp>
      <p:pic>
        <p:nvPicPr>
          <p:cNvPr id="7" name="Picture 6" descr="eco-logo-ligh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btitle 2"/>
          <p:cNvSpPr txBox="1">
            <a:spLocks/>
          </p:cNvSpPr>
          <p:nvPr userDrawn="1"/>
        </p:nvSpPr>
        <p:spPr>
          <a:xfrm>
            <a:off x="7039193" y="4398148"/>
            <a:ext cx="1556416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err="1">
                <a:solidFill>
                  <a:srgbClr val="FDF6C4"/>
                </a:solidFill>
                <a:latin typeface="Trebuchet MS"/>
                <a:cs typeface="Trebuchet MS"/>
              </a:rPr>
              <a:t>ecoltdgroup.com</a:t>
            </a:r>
            <a:endParaRPr lang="en-US" sz="1600" dirty="0">
              <a:solidFill>
                <a:srgbClr val="FDF6C4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038389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Title and Content 2 Blocks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9" y="1637999"/>
            <a:ext cx="3740400" cy="29448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5959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810741" y="1637999"/>
            <a:ext cx="3740400" cy="29448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sp>
        <p:nvSpPr>
          <p:cNvPr id="12" name="Slide Number Placeholder 6"/>
          <p:cNvSpPr txBox="1">
            <a:spLocks/>
          </p:cNvSpPr>
          <p:nvPr userDrawn="1"/>
        </p:nvSpPr>
        <p:spPr>
          <a:xfrm>
            <a:off x="635491" y="965099"/>
            <a:ext cx="444404" cy="199916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595959"/>
                </a:solidFill>
              </a:rPr>
              <a:t>P</a:t>
            </a:r>
            <a:fld id="{CE9AF92F-A955-2148-8F56-1664479A89D5}" type="slidenum">
              <a:rPr lang="en-US" sz="1200" smtClean="0">
                <a:solidFill>
                  <a:srgbClr val="595959"/>
                </a:solidFill>
              </a:rPr>
              <a:pPr algn="r"/>
              <a:t>‹#›</a:t>
            </a:fld>
            <a:endParaRPr lang="en-US" sz="1200" dirty="0">
              <a:solidFill>
                <a:srgbClr val="595959"/>
              </a:solidFill>
            </a:endParaRP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35491" y="594210"/>
            <a:ext cx="444404" cy="258762"/>
          </a:xfrm>
        </p:spPr>
        <p:txBody>
          <a:bodyPr/>
          <a:lstStyle>
            <a:lvl1pPr marL="0" indent="0">
              <a:buNone/>
              <a:defRPr sz="1800">
                <a:solidFill>
                  <a:srgbClr val="5959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dirty="0"/>
              <a:t>S</a:t>
            </a:r>
            <a:endParaRPr lang="en-US" dirty="0"/>
          </a:p>
        </p:txBody>
      </p:sp>
      <p:pic>
        <p:nvPicPr>
          <p:cNvPr id="14" name="Picture 13" descr="eco-logo-grey-fram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1" y="540000"/>
            <a:ext cx="65296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635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 Co. Separator - Gr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2962" y="1638000"/>
            <a:ext cx="7375038" cy="554400"/>
          </a:xfrm>
        </p:spPr>
        <p:txBody>
          <a:bodyPr anchor="t" anchorCtr="0">
            <a:noAutofit/>
          </a:bodyPr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Separator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2962" y="2314800"/>
            <a:ext cx="7375038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rgbClr val="FFFF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Click to edit Separator subtitle style</a:t>
            </a:r>
            <a:endParaRPr lang="en-US" dirty="0"/>
          </a:p>
        </p:txBody>
      </p:sp>
      <p:pic>
        <p:nvPicPr>
          <p:cNvPr id="7" name="Picture 6" descr="eco-logo-ligh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757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 Co. Separator 2 -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2962" y="1637999"/>
            <a:ext cx="7375038" cy="1108800"/>
          </a:xfrm>
        </p:spPr>
        <p:txBody>
          <a:bodyPr anchor="t" anchorCtr="0">
            <a:noAutofit/>
          </a:bodyPr>
          <a:lstStyle>
            <a:lvl1pPr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Separator title style in two rows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2962" y="2880000"/>
            <a:ext cx="7375038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rgbClr val="FFFF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Click to edit Separator subtitle style</a:t>
            </a:r>
            <a:endParaRPr lang="en-US" dirty="0"/>
          </a:p>
        </p:txBody>
      </p:sp>
      <p:pic>
        <p:nvPicPr>
          <p:cNvPr id="7" name="Picture 6" descr="eco-logo-ligh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4426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 Co. Separator 2 - Gr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2962" y="1637999"/>
            <a:ext cx="7375038" cy="1108800"/>
          </a:xfrm>
        </p:spPr>
        <p:txBody>
          <a:bodyPr anchor="t" anchorCtr="0">
            <a:noAutofit/>
          </a:bodyPr>
          <a:lstStyle>
            <a:lvl1pPr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Separator title style in two rows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2962" y="2880000"/>
            <a:ext cx="7375038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rgbClr val="FFFF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Click to edit Separator subtitle style</a:t>
            </a:r>
            <a:endParaRPr lang="en-US" dirty="0"/>
          </a:p>
        </p:txBody>
      </p:sp>
      <p:pic>
        <p:nvPicPr>
          <p:cNvPr id="7" name="Picture 6" descr="eco-logo-ligh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3495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 Co. Separator Image - Gra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Wheat 2" descr="Picture16 v4.jpg" hidden="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567"/>
            <a:ext cx="9144000" cy="5136366"/>
          </a:xfrm>
          <a:prstGeom prst="rect">
            <a:avLst/>
          </a:prstGeom>
        </p:spPr>
      </p:pic>
      <p:pic>
        <p:nvPicPr>
          <p:cNvPr id="12" name="Wheat" descr="Picture1 v4.jpg" hidden="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13" name="Power Lines" descr="Picture14 v4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14" name="Kids" descr="Picture15 v4.jpg" hidden="1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27" name="Bikes" descr="Picture3 v4.jpg" hidden="1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0" y="1"/>
            <a:ext cx="9154800" cy="5144400"/>
          </a:xfrm>
          <a:prstGeom prst="rect">
            <a:avLst/>
          </a:prstGeom>
        </p:spPr>
      </p:pic>
      <p:pic>
        <p:nvPicPr>
          <p:cNvPr id="28" name="Wind Power" descr="Picture8 v4.jpg" hidden="1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31" name="Building Facade" descr="Picture9 v4.jpg" hidden="1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32" name="Man and Rice" descr="Picture10 v4.jpg" hidden="1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33" name="Market" descr="Picture11 v4.jpg" hidden="1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900"/>
            <a:ext cx="9158400" cy="51435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2962" y="1638000"/>
            <a:ext cx="7375038" cy="554400"/>
          </a:xfrm>
        </p:spPr>
        <p:txBody>
          <a:bodyPr anchor="t" anchorCtr="0">
            <a:noAutofit/>
          </a:bodyPr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Separator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2962" y="2314800"/>
            <a:ext cx="7375038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rgbClr val="FFFF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Click to edit Separator subtitle style</a:t>
            </a:r>
            <a:endParaRPr lang="en-US" dirty="0"/>
          </a:p>
        </p:txBody>
      </p:sp>
      <p:pic>
        <p:nvPicPr>
          <p:cNvPr id="7" name="Picture 6" descr="eco-logo-light.pn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0B35213-5935-9078-38A9-3765A1A614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t="63802" r="71348" b="24471"/>
          <a:stretch/>
        </p:blipFill>
        <p:spPr bwMode="auto">
          <a:xfrm>
            <a:off x="7244001" y="4036252"/>
            <a:ext cx="1110056" cy="9156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rto="http://schemas.microsoft.com/office/word/2006/arto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a14="http://schemas.microsoft.com/office/drawing/2010/main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lc="http://schemas.openxmlformats.org/drawingml/2006/lockedCanvas"/>
            </a:ext>
          </a:extLst>
        </p:spPr>
      </p:pic>
      <p:pic>
        <p:nvPicPr>
          <p:cNvPr id="5" name="Picture 4" descr="Chart, pie chart&#10;&#10;Description automatically generated with medium confidence">
            <a:extLst>
              <a:ext uri="{FF2B5EF4-FFF2-40B4-BE49-F238E27FC236}">
                <a16:creationId xmlns:a16="http://schemas.microsoft.com/office/drawing/2014/main" id="{A13BB237-F6B9-805D-A08F-9AF355E94D8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4218862"/>
            <a:ext cx="1584325" cy="657225"/>
          </a:xfrm>
          <a:prstGeom prst="rect">
            <a:avLst/>
          </a:prstGeom>
          <a:noFill/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5546492-0C55-DB26-6698-E120BB1D5EC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764" y="540000"/>
            <a:ext cx="1474039" cy="631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36330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Full Imag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809" y="4398148"/>
            <a:ext cx="7030800" cy="246221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8499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Full Image 2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3904415"/>
            <a:ext cx="9153769" cy="1239083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809" y="4398148"/>
            <a:ext cx="7030800" cy="246221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9052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Half Image and Conten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4549490" y="1440000"/>
            <a:ext cx="4018510" cy="0"/>
          </a:xfrm>
          <a:prstGeom prst="line">
            <a:avLst/>
          </a:prstGeom>
          <a:ln w="12700">
            <a:solidFill>
              <a:srgbClr val="5959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490" y="843512"/>
            <a:ext cx="4018509" cy="430887"/>
          </a:xfrm>
        </p:spPr>
        <p:txBody>
          <a:bodyPr/>
          <a:lstStyle/>
          <a:p>
            <a:r>
              <a:rPr lang="hu-HU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549490" y="1637999"/>
            <a:ext cx="4001651" cy="29448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397349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374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Half Image and Text - Gr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397349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64241" y="4398148"/>
            <a:ext cx="4031367" cy="246221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0592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Half Object and Conten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4549490" y="1440000"/>
            <a:ext cx="4018510" cy="0"/>
          </a:xfrm>
          <a:prstGeom prst="line">
            <a:avLst/>
          </a:prstGeom>
          <a:ln w="12700">
            <a:solidFill>
              <a:srgbClr val="5959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490" y="843512"/>
            <a:ext cx="4018509" cy="430887"/>
          </a:xfrm>
        </p:spPr>
        <p:txBody>
          <a:bodyPr/>
          <a:lstStyle/>
          <a:p>
            <a:r>
              <a:rPr lang="hu-HU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549490" y="1637999"/>
            <a:ext cx="4001651" cy="29448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/>
          </p:nvPr>
        </p:nvSpPr>
        <p:spPr>
          <a:xfrm>
            <a:off x="0" y="1"/>
            <a:ext cx="3973513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3270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Contact - Gr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637999"/>
            <a:ext cx="8028000" cy="2611446"/>
          </a:xfrm>
        </p:spPr>
        <p:txBody>
          <a:bodyPr/>
          <a:lstStyle>
            <a:lvl1pPr>
              <a:lnSpc>
                <a:spcPct val="120000"/>
              </a:lnSpc>
              <a:buClr>
                <a:schemeClr val="bg2"/>
              </a:buClr>
              <a:defRPr>
                <a:solidFill>
                  <a:srgbClr val="FFFFCC"/>
                </a:solidFill>
              </a:defRPr>
            </a:lvl1pPr>
            <a:lvl2pPr>
              <a:lnSpc>
                <a:spcPct val="120000"/>
              </a:lnSpc>
              <a:buClr>
                <a:schemeClr val="bg2"/>
              </a:buClr>
              <a:defRPr>
                <a:solidFill>
                  <a:srgbClr val="FFFFCC"/>
                </a:solidFill>
              </a:defRPr>
            </a:lvl2pPr>
            <a:lvl3pPr>
              <a:lnSpc>
                <a:spcPct val="120000"/>
              </a:lnSpc>
              <a:buClr>
                <a:schemeClr val="bg2"/>
              </a:buClr>
              <a:defRPr>
                <a:solidFill>
                  <a:srgbClr val="FFFFCC"/>
                </a:solidFill>
              </a:defRPr>
            </a:lvl3pPr>
            <a:lvl4pPr>
              <a:lnSpc>
                <a:spcPct val="120000"/>
              </a:lnSpc>
              <a:buClr>
                <a:schemeClr val="bg2"/>
              </a:buClr>
              <a:defRPr>
                <a:solidFill>
                  <a:srgbClr val="FFFFCC"/>
                </a:solidFill>
              </a:defRPr>
            </a:lvl4pPr>
            <a:lvl5pPr>
              <a:lnSpc>
                <a:spcPct val="120000"/>
              </a:lnSpc>
              <a:buClr>
                <a:schemeClr val="bg2"/>
              </a:buClr>
              <a:defRPr>
                <a:solidFill>
                  <a:srgbClr val="FFFFCC"/>
                </a:solidFill>
              </a:defRPr>
            </a:lvl5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pic>
        <p:nvPicPr>
          <p:cNvPr id="10" name="Picture 9" descr="eco-logo-ligh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ubtitle 2"/>
          <p:cNvSpPr txBox="1">
            <a:spLocks/>
          </p:cNvSpPr>
          <p:nvPr userDrawn="1"/>
        </p:nvSpPr>
        <p:spPr>
          <a:xfrm>
            <a:off x="7039193" y="4398148"/>
            <a:ext cx="1556416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err="1">
                <a:solidFill>
                  <a:srgbClr val="FDF6C4"/>
                </a:solidFill>
                <a:latin typeface="Trebuchet MS"/>
                <a:cs typeface="Trebuchet MS"/>
              </a:rPr>
              <a:t>ecoltdgroup.com</a:t>
            </a:r>
            <a:endParaRPr lang="en-US" sz="1600" dirty="0">
              <a:solidFill>
                <a:srgbClr val="FDF6C4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6304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 Co. Separator Image -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Wheat 2" descr="Picture16 v4.jpg" hidden="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567"/>
            <a:ext cx="9144000" cy="5136366"/>
          </a:xfrm>
          <a:prstGeom prst="rect">
            <a:avLst/>
          </a:prstGeom>
        </p:spPr>
      </p:pic>
      <p:pic>
        <p:nvPicPr>
          <p:cNvPr id="12" name="Wheat" descr="Picture1 v4.jpg" hidden="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13" name="Power Lines" descr="Picture14 v4.jpg" hidden="1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14" name="Kids" descr="Picture15 v4.jpg" hidden="1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24" name="Bikes" descr="Picture3 v4.jpg" hidden="1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25" name="Wind Power" descr="Picture8 v4.jpg" hidden="1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26" name="Building Facade" descr="Picture9 v4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27" name="Man and Rice" descr="Picture10 v4.jpg" hidden="1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pic>
        <p:nvPicPr>
          <p:cNvPr id="28" name="Market" descr="Picture11 v4.jpg" hidden="1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9144000" cy="513636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-1"/>
            <a:ext cx="9153769" cy="5143500"/>
          </a:xfrm>
          <a:prstGeom prst="rect">
            <a:avLst/>
          </a:prstGeom>
          <a:solidFill>
            <a:srgbClr val="4B7083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2962" y="1638000"/>
            <a:ext cx="7375038" cy="554400"/>
          </a:xfrm>
        </p:spPr>
        <p:txBody>
          <a:bodyPr anchor="t" anchorCtr="0">
            <a:noAutofit/>
          </a:bodyPr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Click to edit Separator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2962" y="2314800"/>
            <a:ext cx="7375038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rgbClr val="FFFF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Click to edit Separator subtitle style</a:t>
            </a:r>
            <a:endParaRPr lang="en-US" dirty="0"/>
          </a:p>
        </p:txBody>
      </p:sp>
      <p:pic>
        <p:nvPicPr>
          <p:cNvPr id="7" name="Picture 6" descr="eco-logo-light.pn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652962" cy="72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40000" y="1440000"/>
            <a:ext cx="8028000" cy="0"/>
          </a:xfrm>
          <a:prstGeom prst="line">
            <a:avLst/>
          </a:prstGeom>
          <a:ln w="12700">
            <a:solidFill>
              <a:srgbClr val="FDF6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5DFEDE5F-8258-4D4D-B09C-5A72E81699F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764" y="540000"/>
            <a:ext cx="1474039" cy="631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4D177F9-F896-4080-99D6-3B2745BC7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t="63802" r="71348" b="24471"/>
          <a:stretch/>
        </p:blipFill>
        <p:spPr bwMode="auto">
          <a:xfrm>
            <a:off x="7244001" y="4036252"/>
            <a:ext cx="1110056" cy="9156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rto="http://schemas.microsoft.com/office/word/2006/arto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a14="http://schemas.microsoft.com/office/drawing/2010/main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lc="http://schemas.openxmlformats.org/drawingml/2006/lockedCanvas"/>
            </a:ext>
          </a:extLst>
        </p:spPr>
      </p:pic>
      <p:pic>
        <p:nvPicPr>
          <p:cNvPr id="4" name="Picture 3" descr="Chart, pie chart&#10;&#10;Description automatically generated with medium confidence">
            <a:extLst>
              <a:ext uri="{FF2B5EF4-FFF2-40B4-BE49-F238E27FC236}">
                <a16:creationId xmlns:a16="http://schemas.microsoft.com/office/drawing/2014/main" id="{D34FEDE6-5579-5B03-A372-9DAF8B4500A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4218862"/>
            <a:ext cx="1584325" cy="657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4463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Full Im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809" y="4398148"/>
            <a:ext cx="7030800" cy="246221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220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Co. Full Image 2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3904415"/>
            <a:ext cx="9153769" cy="1239083"/>
          </a:xfrm>
          <a:prstGeom prst="rect">
            <a:avLst/>
          </a:prstGeom>
          <a:solidFill>
            <a:srgbClr val="4B70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809" y="4398148"/>
            <a:ext cx="7030800" cy="246221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046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7200" y="843512"/>
            <a:ext cx="7030800" cy="430887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1637999"/>
            <a:ext cx="8028000" cy="294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93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7" r:id="rId9"/>
    <p:sldLayoutId id="2147483666" r:id="rId10"/>
    <p:sldLayoutId id="2147483683" r:id="rId11"/>
    <p:sldLayoutId id="2147483669" r:id="rId12"/>
    <p:sldLayoutId id="2147483668" r:id="rId13"/>
    <p:sldLayoutId id="2147483743" r:id="rId14"/>
  </p:sldLayoutIdLst>
  <p:txStyles>
    <p:titleStyle>
      <a:lvl1pPr algn="r" defTabSz="457200" rtl="0" eaLnBrk="1" latinLnBrk="0" hangingPunct="1">
        <a:spcBef>
          <a:spcPct val="0"/>
        </a:spcBef>
        <a:buNone/>
        <a:defRPr sz="2800" kern="1200">
          <a:solidFill>
            <a:schemeClr val="tx2"/>
          </a:solidFill>
          <a:latin typeface="Trebuchet MS"/>
          <a:ea typeface="+mj-ea"/>
          <a:cs typeface="Trebuchet MS"/>
        </a:defRPr>
      </a:lvl1pPr>
    </p:titleStyle>
    <p:bodyStyle>
      <a:lvl1pPr marL="342900" indent="-342900" algn="l" defTabSz="457200" rtl="0" eaLnBrk="1" latinLnBrk="0" hangingPunct="1">
        <a:lnSpc>
          <a:spcPct val="120000"/>
        </a:lnSpc>
        <a:spcBef>
          <a:spcPct val="20000"/>
        </a:spcBef>
        <a:buClr>
          <a:schemeClr val="tx2"/>
        </a:buClr>
        <a:buFont typeface="Lucida Grande"/>
        <a:buChar char="▪"/>
        <a:defRPr sz="2000" kern="1200">
          <a:solidFill>
            <a:schemeClr val="tx1"/>
          </a:solidFill>
          <a:latin typeface="Trebuchet MS"/>
          <a:ea typeface="+mn-ea"/>
          <a:cs typeface="Trebuchet MS"/>
        </a:defRPr>
      </a:lvl1pPr>
      <a:lvl2pPr marL="742950" indent="-285750" algn="l" defTabSz="457200" rtl="0" eaLnBrk="1" latinLnBrk="0" hangingPunct="1">
        <a:lnSpc>
          <a:spcPct val="120000"/>
        </a:lnSpc>
        <a:spcBef>
          <a:spcPct val="20000"/>
        </a:spcBef>
        <a:buClr>
          <a:schemeClr val="tx2"/>
        </a:buClr>
        <a:buFont typeface="Lucida Grande"/>
        <a:buChar char="▫"/>
        <a:defRPr sz="1800" kern="1200">
          <a:solidFill>
            <a:schemeClr val="tx1"/>
          </a:solidFill>
          <a:latin typeface="Trebuchet MS"/>
          <a:ea typeface="+mn-ea"/>
          <a:cs typeface="Trebuchet MS"/>
        </a:defRPr>
      </a:lvl2pPr>
      <a:lvl3pPr marL="1143000" indent="-228600" algn="l" defTabSz="457200" rtl="0" eaLnBrk="1" latinLnBrk="0" hangingPunct="1">
        <a:lnSpc>
          <a:spcPct val="120000"/>
        </a:lnSpc>
        <a:spcBef>
          <a:spcPct val="20000"/>
        </a:spcBef>
        <a:buClr>
          <a:schemeClr val="tx2"/>
        </a:buClr>
        <a:buFont typeface="Lucida Grande"/>
        <a:buChar char="▫"/>
        <a:defRPr sz="1600" kern="1200">
          <a:solidFill>
            <a:schemeClr val="tx1"/>
          </a:solidFill>
          <a:latin typeface="Trebuchet MS"/>
          <a:ea typeface="+mn-ea"/>
          <a:cs typeface="Trebuchet MS"/>
        </a:defRPr>
      </a:lvl3pPr>
      <a:lvl4pPr marL="1600200" indent="-228600" algn="l" defTabSz="457200" rtl="0" eaLnBrk="1" latinLnBrk="0" hangingPunct="1">
        <a:lnSpc>
          <a:spcPct val="120000"/>
        </a:lnSpc>
        <a:spcBef>
          <a:spcPct val="20000"/>
        </a:spcBef>
        <a:buClr>
          <a:schemeClr val="tx2"/>
        </a:buClr>
        <a:buFont typeface="Lucida Grande"/>
        <a:buChar char="▫"/>
        <a:defRPr sz="1400" kern="1200">
          <a:solidFill>
            <a:schemeClr val="tx1"/>
          </a:solidFill>
          <a:latin typeface="Trebuchet MS"/>
          <a:ea typeface="+mn-ea"/>
          <a:cs typeface="Trebuchet MS"/>
        </a:defRPr>
      </a:lvl4pPr>
      <a:lvl5pPr marL="2057400" indent="-228600" algn="l" defTabSz="457200" rtl="0" eaLnBrk="1" latinLnBrk="0" hangingPunct="1">
        <a:lnSpc>
          <a:spcPct val="120000"/>
        </a:lnSpc>
        <a:spcBef>
          <a:spcPct val="20000"/>
        </a:spcBef>
        <a:buClr>
          <a:schemeClr val="tx2"/>
        </a:buClr>
        <a:buFont typeface="Lucida Grande"/>
        <a:buChar char="▫"/>
        <a:defRPr sz="1400" kern="1200">
          <a:solidFill>
            <a:schemeClr val="tx1"/>
          </a:solidFill>
          <a:latin typeface="Trebuchet MS"/>
          <a:ea typeface="+mn-ea"/>
          <a:cs typeface="Trebuchet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7200" y="843512"/>
            <a:ext cx="7030800" cy="430887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/>
          <a:p>
            <a:r>
              <a:rPr lang="hu-H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1637999"/>
            <a:ext cx="8028000" cy="294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68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4" r:id="rId11"/>
    <p:sldLayoutId id="2147483681" r:id="rId12"/>
    <p:sldLayoutId id="2147483682" r:id="rId13"/>
    <p:sldLayoutId id="2147483741" r:id="rId14"/>
  </p:sldLayoutIdLst>
  <p:txStyles>
    <p:titleStyle>
      <a:lvl1pPr algn="r" defTabSz="4572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Trebuchet MS"/>
          <a:ea typeface="+mj-ea"/>
          <a:cs typeface="Trebuchet MS"/>
        </a:defRPr>
      </a:lvl1pPr>
    </p:titleStyle>
    <p:bodyStyle>
      <a:lvl1pPr marL="342900" indent="-342900" algn="l" defTabSz="457200" rtl="0" eaLnBrk="1" latinLnBrk="0" hangingPunct="1">
        <a:lnSpc>
          <a:spcPct val="120000"/>
        </a:lnSpc>
        <a:spcBef>
          <a:spcPct val="20000"/>
        </a:spcBef>
        <a:buClr>
          <a:schemeClr val="accent1"/>
        </a:buClr>
        <a:buFont typeface="Lucida Grande"/>
        <a:buChar char="▪"/>
        <a:defRPr sz="2000" kern="1200">
          <a:solidFill>
            <a:schemeClr val="tx1"/>
          </a:solidFill>
          <a:latin typeface="Trebuchet MS"/>
          <a:ea typeface="+mn-ea"/>
          <a:cs typeface="Trebuchet MS"/>
        </a:defRPr>
      </a:lvl1pPr>
      <a:lvl2pPr marL="742950" indent="-285750" algn="l" defTabSz="457200" rtl="0" eaLnBrk="1" latinLnBrk="0" hangingPunct="1">
        <a:lnSpc>
          <a:spcPct val="120000"/>
        </a:lnSpc>
        <a:spcBef>
          <a:spcPct val="20000"/>
        </a:spcBef>
        <a:buClr>
          <a:schemeClr val="accent1"/>
        </a:buClr>
        <a:buFont typeface="Lucida Grande"/>
        <a:buChar char="▫"/>
        <a:defRPr sz="1800" kern="1200">
          <a:solidFill>
            <a:schemeClr val="tx1"/>
          </a:solidFill>
          <a:latin typeface="Trebuchet MS"/>
          <a:ea typeface="+mn-ea"/>
          <a:cs typeface="Trebuchet MS"/>
        </a:defRPr>
      </a:lvl2pPr>
      <a:lvl3pPr marL="1143000" indent="-228600" algn="l" defTabSz="457200" rtl="0" eaLnBrk="1" latinLnBrk="0" hangingPunct="1">
        <a:lnSpc>
          <a:spcPct val="120000"/>
        </a:lnSpc>
        <a:spcBef>
          <a:spcPct val="20000"/>
        </a:spcBef>
        <a:buClr>
          <a:schemeClr val="accent1"/>
        </a:buClr>
        <a:buFont typeface="Lucida Grande"/>
        <a:buChar char="▫"/>
        <a:defRPr sz="1600" kern="1200">
          <a:solidFill>
            <a:schemeClr val="tx1"/>
          </a:solidFill>
          <a:latin typeface="Trebuchet MS"/>
          <a:ea typeface="+mn-ea"/>
          <a:cs typeface="Trebuchet MS"/>
        </a:defRPr>
      </a:lvl3pPr>
      <a:lvl4pPr marL="1600200" indent="-228600" algn="l" defTabSz="457200" rtl="0" eaLnBrk="1" latinLnBrk="0" hangingPunct="1">
        <a:lnSpc>
          <a:spcPct val="120000"/>
        </a:lnSpc>
        <a:spcBef>
          <a:spcPct val="20000"/>
        </a:spcBef>
        <a:buClr>
          <a:schemeClr val="accent1"/>
        </a:buClr>
        <a:buFont typeface="Lucida Grande"/>
        <a:buChar char="▫"/>
        <a:defRPr sz="1400" kern="1200">
          <a:solidFill>
            <a:schemeClr val="tx1"/>
          </a:solidFill>
          <a:latin typeface="Trebuchet MS"/>
          <a:ea typeface="+mn-ea"/>
          <a:cs typeface="Trebuchet MS"/>
        </a:defRPr>
      </a:lvl4pPr>
      <a:lvl5pPr marL="2057400" indent="-228600" algn="l" defTabSz="457200" rtl="0" eaLnBrk="1" latinLnBrk="0" hangingPunct="1">
        <a:lnSpc>
          <a:spcPct val="120000"/>
        </a:lnSpc>
        <a:spcBef>
          <a:spcPct val="20000"/>
        </a:spcBef>
        <a:buClr>
          <a:schemeClr val="accent1"/>
        </a:buClr>
        <a:buFont typeface="Lucida Grande"/>
        <a:buChar char="▫"/>
        <a:defRPr sz="1400" kern="1200">
          <a:solidFill>
            <a:schemeClr val="tx1"/>
          </a:solidFill>
          <a:latin typeface="Trebuchet MS"/>
          <a:ea typeface="+mn-ea"/>
          <a:cs typeface="Trebuchet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7200" y="843512"/>
            <a:ext cx="7030800" cy="430887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/>
          <a:p>
            <a:r>
              <a:rPr lang="hu-H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1637999"/>
            <a:ext cx="8028000" cy="294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221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r" defTabSz="457200" rtl="0" eaLnBrk="1" latinLnBrk="0" hangingPunct="1">
        <a:spcBef>
          <a:spcPct val="0"/>
        </a:spcBef>
        <a:buNone/>
        <a:defRPr sz="2800" kern="1200">
          <a:solidFill>
            <a:schemeClr val="accent4"/>
          </a:solidFill>
          <a:latin typeface="Trebuchet MS"/>
          <a:ea typeface="+mj-ea"/>
          <a:cs typeface="Trebuchet MS"/>
        </a:defRPr>
      </a:lvl1pPr>
    </p:titleStyle>
    <p:bodyStyle>
      <a:lvl1pPr marL="342900" indent="-342900" algn="l" defTabSz="457200" rtl="0" eaLnBrk="1" latinLnBrk="0" hangingPunct="1">
        <a:lnSpc>
          <a:spcPct val="120000"/>
        </a:lnSpc>
        <a:spcBef>
          <a:spcPct val="20000"/>
        </a:spcBef>
        <a:buClr>
          <a:schemeClr val="accent4"/>
        </a:buClr>
        <a:buFont typeface="Lucida Grande"/>
        <a:buChar char="▪"/>
        <a:defRPr sz="2000" kern="1200">
          <a:solidFill>
            <a:schemeClr val="tx1"/>
          </a:solidFill>
          <a:latin typeface="Trebuchet MS"/>
          <a:ea typeface="+mn-ea"/>
          <a:cs typeface="Trebuchet MS"/>
        </a:defRPr>
      </a:lvl1pPr>
      <a:lvl2pPr marL="742950" indent="-285750" algn="l" defTabSz="457200" rtl="0" eaLnBrk="1" latinLnBrk="0" hangingPunct="1">
        <a:lnSpc>
          <a:spcPct val="120000"/>
        </a:lnSpc>
        <a:spcBef>
          <a:spcPct val="20000"/>
        </a:spcBef>
        <a:buClr>
          <a:schemeClr val="accent4"/>
        </a:buClr>
        <a:buFont typeface="Lucida Grande"/>
        <a:buChar char="▫"/>
        <a:defRPr sz="1800" kern="1200">
          <a:solidFill>
            <a:schemeClr val="tx1"/>
          </a:solidFill>
          <a:latin typeface="Trebuchet MS"/>
          <a:ea typeface="+mn-ea"/>
          <a:cs typeface="Trebuchet MS"/>
        </a:defRPr>
      </a:lvl2pPr>
      <a:lvl3pPr marL="1143000" indent="-228600" algn="l" defTabSz="457200" rtl="0" eaLnBrk="1" latinLnBrk="0" hangingPunct="1">
        <a:lnSpc>
          <a:spcPct val="120000"/>
        </a:lnSpc>
        <a:spcBef>
          <a:spcPct val="20000"/>
        </a:spcBef>
        <a:buClr>
          <a:schemeClr val="accent4"/>
        </a:buClr>
        <a:buFont typeface="Lucida Grande"/>
        <a:buChar char="▫"/>
        <a:defRPr sz="1600" kern="1200">
          <a:solidFill>
            <a:schemeClr val="tx1"/>
          </a:solidFill>
          <a:latin typeface="Trebuchet MS"/>
          <a:ea typeface="+mn-ea"/>
          <a:cs typeface="Trebuchet MS"/>
        </a:defRPr>
      </a:lvl3pPr>
      <a:lvl4pPr marL="1600200" indent="-228600" algn="l" defTabSz="457200" rtl="0" eaLnBrk="1" latinLnBrk="0" hangingPunct="1">
        <a:lnSpc>
          <a:spcPct val="120000"/>
        </a:lnSpc>
        <a:spcBef>
          <a:spcPct val="20000"/>
        </a:spcBef>
        <a:buClr>
          <a:schemeClr val="accent4"/>
        </a:buClr>
        <a:buFont typeface="Lucida Grande"/>
        <a:buChar char="▫"/>
        <a:defRPr sz="1400" kern="1200">
          <a:solidFill>
            <a:schemeClr val="tx1"/>
          </a:solidFill>
          <a:latin typeface="Trebuchet MS"/>
          <a:ea typeface="+mn-ea"/>
          <a:cs typeface="Trebuchet MS"/>
        </a:defRPr>
      </a:lvl4pPr>
      <a:lvl5pPr marL="2057400" indent="-228600" algn="l" defTabSz="457200" rtl="0" eaLnBrk="1" latinLnBrk="0" hangingPunct="1">
        <a:lnSpc>
          <a:spcPct val="120000"/>
        </a:lnSpc>
        <a:spcBef>
          <a:spcPct val="20000"/>
        </a:spcBef>
        <a:buClr>
          <a:schemeClr val="accent4"/>
        </a:buClr>
        <a:buFont typeface="Lucida Grande"/>
        <a:buChar char="▫"/>
        <a:defRPr sz="1400" kern="1200">
          <a:solidFill>
            <a:schemeClr val="tx1"/>
          </a:solidFill>
          <a:latin typeface="Trebuchet MS"/>
          <a:ea typeface="+mn-ea"/>
          <a:cs typeface="Trebuchet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7200" y="843512"/>
            <a:ext cx="7030800" cy="430887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/>
          <a:p>
            <a:r>
              <a:rPr lang="hu-H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1637999"/>
            <a:ext cx="8028000" cy="294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17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r" defTabSz="457200" rtl="0" eaLnBrk="1" latinLnBrk="0" hangingPunct="1">
        <a:spcBef>
          <a:spcPct val="0"/>
        </a:spcBef>
        <a:buNone/>
        <a:defRPr sz="2800" kern="1200">
          <a:solidFill>
            <a:schemeClr val="accent5"/>
          </a:solidFill>
          <a:latin typeface="Trebuchet MS"/>
          <a:ea typeface="+mj-ea"/>
          <a:cs typeface="Trebuchet MS"/>
        </a:defRPr>
      </a:lvl1pPr>
    </p:titleStyle>
    <p:bodyStyle>
      <a:lvl1pPr marL="342900" indent="-342900" algn="l" defTabSz="457200" rtl="0" eaLnBrk="1" latinLnBrk="0" hangingPunct="1">
        <a:lnSpc>
          <a:spcPct val="120000"/>
        </a:lnSpc>
        <a:spcBef>
          <a:spcPct val="20000"/>
        </a:spcBef>
        <a:buClr>
          <a:schemeClr val="accent5"/>
        </a:buClr>
        <a:buFont typeface="Lucida Grande"/>
        <a:buChar char="▪"/>
        <a:defRPr sz="2000" kern="1200">
          <a:solidFill>
            <a:schemeClr val="tx1"/>
          </a:solidFill>
          <a:latin typeface="Trebuchet MS"/>
          <a:ea typeface="+mn-ea"/>
          <a:cs typeface="Trebuchet MS"/>
        </a:defRPr>
      </a:lvl1pPr>
      <a:lvl2pPr marL="742950" indent="-285750" algn="l" defTabSz="457200" rtl="0" eaLnBrk="1" latinLnBrk="0" hangingPunct="1">
        <a:lnSpc>
          <a:spcPct val="120000"/>
        </a:lnSpc>
        <a:spcBef>
          <a:spcPct val="20000"/>
        </a:spcBef>
        <a:buClr>
          <a:schemeClr val="accent5"/>
        </a:buClr>
        <a:buFont typeface="Lucida Grande"/>
        <a:buChar char="▫"/>
        <a:defRPr sz="1800" kern="1200">
          <a:solidFill>
            <a:schemeClr val="tx1"/>
          </a:solidFill>
          <a:latin typeface="Trebuchet MS"/>
          <a:ea typeface="+mn-ea"/>
          <a:cs typeface="Trebuchet MS"/>
        </a:defRPr>
      </a:lvl2pPr>
      <a:lvl3pPr marL="1143000" indent="-228600" algn="l" defTabSz="457200" rtl="0" eaLnBrk="1" latinLnBrk="0" hangingPunct="1">
        <a:lnSpc>
          <a:spcPct val="120000"/>
        </a:lnSpc>
        <a:spcBef>
          <a:spcPct val="20000"/>
        </a:spcBef>
        <a:buClr>
          <a:schemeClr val="accent5"/>
        </a:buClr>
        <a:buFont typeface="Lucida Grande"/>
        <a:buChar char="▫"/>
        <a:defRPr sz="1600" kern="1200">
          <a:solidFill>
            <a:schemeClr val="tx1"/>
          </a:solidFill>
          <a:latin typeface="Trebuchet MS"/>
          <a:ea typeface="+mn-ea"/>
          <a:cs typeface="Trebuchet MS"/>
        </a:defRPr>
      </a:lvl3pPr>
      <a:lvl4pPr marL="1600200" indent="-228600" algn="l" defTabSz="457200" rtl="0" eaLnBrk="1" latinLnBrk="0" hangingPunct="1">
        <a:lnSpc>
          <a:spcPct val="120000"/>
        </a:lnSpc>
        <a:spcBef>
          <a:spcPct val="20000"/>
        </a:spcBef>
        <a:buClr>
          <a:schemeClr val="accent5"/>
        </a:buClr>
        <a:buFont typeface="Lucida Grande"/>
        <a:buChar char="▫"/>
        <a:defRPr sz="1400" kern="1200">
          <a:solidFill>
            <a:schemeClr val="tx1"/>
          </a:solidFill>
          <a:latin typeface="Trebuchet MS"/>
          <a:ea typeface="+mn-ea"/>
          <a:cs typeface="Trebuchet MS"/>
        </a:defRPr>
      </a:lvl4pPr>
      <a:lvl5pPr marL="2057400" indent="-228600" algn="l" defTabSz="457200" rtl="0" eaLnBrk="1" latinLnBrk="0" hangingPunct="1">
        <a:lnSpc>
          <a:spcPct val="120000"/>
        </a:lnSpc>
        <a:spcBef>
          <a:spcPct val="20000"/>
        </a:spcBef>
        <a:buClr>
          <a:schemeClr val="accent5"/>
        </a:buClr>
        <a:buFont typeface="Lucida Grande"/>
        <a:buChar char="▫"/>
        <a:defRPr sz="1400" kern="1200">
          <a:solidFill>
            <a:schemeClr val="tx1"/>
          </a:solidFill>
          <a:latin typeface="Trebuchet MS"/>
          <a:ea typeface="+mn-ea"/>
          <a:cs typeface="Trebuchet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7200" y="843512"/>
            <a:ext cx="7030800" cy="430887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/>
          <a:p>
            <a:r>
              <a:rPr lang="hu-H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1637999"/>
            <a:ext cx="8028000" cy="294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44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xStyles>
    <p:titleStyle>
      <a:lvl1pPr algn="r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Trebuchet MS"/>
          <a:ea typeface="+mj-ea"/>
          <a:cs typeface="Trebuchet MS"/>
        </a:defRPr>
      </a:lvl1pPr>
    </p:titleStyle>
    <p:bodyStyle>
      <a:lvl1pPr marL="342900" indent="-342900" algn="l" defTabSz="457200" rtl="0" eaLnBrk="1" latinLnBrk="0" hangingPunct="1">
        <a:lnSpc>
          <a:spcPct val="120000"/>
        </a:lnSpc>
        <a:spcBef>
          <a:spcPct val="20000"/>
        </a:spcBef>
        <a:buClr>
          <a:schemeClr val="tx1"/>
        </a:buClr>
        <a:buFont typeface="Lucida Grande"/>
        <a:buChar char="▪"/>
        <a:defRPr sz="2000" kern="1200">
          <a:solidFill>
            <a:schemeClr val="tx1"/>
          </a:solidFill>
          <a:latin typeface="Trebuchet MS"/>
          <a:ea typeface="+mn-ea"/>
          <a:cs typeface="Trebuchet MS"/>
        </a:defRPr>
      </a:lvl1pPr>
      <a:lvl2pPr marL="742950" indent="-285750" algn="l" defTabSz="457200" rtl="0" eaLnBrk="1" latinLnBrk="0" hangingPunct="1">
        <a:lnSpc>
          <a:spcPct val="120000"/>
        </a:lnSpc>
        <a:spcBef>
          <a:spcPct val="20000"/>
        </a:spcBef>
        <a:buClr>
          <a:schemeClr val="tx1"/>
        </a:buClr>
        <a:buFont typeface="Lucida Grande"/>
        <a:buChar char="▫"/>
        <a:defRPr sz="1800" kern="1200">
          <a:solidFill>
            <a:schemeClr val="tx1"/>
          </a:solidFill>
          <a:latin typeface="Trebuchet MS"/>
          <a:ea typeface="+mn-ea"/>
          <a:cs typeface="Trebuchet MS"/>
        </a:defRPr>
      </a:lvl2pPr>
      <a:lvl3pPr marL="1143000" indent="-228600" algn="l" defTabSz="457200" rtl="0" eaLnBrk="1" latinLnBrk="0" hangingPunct="1">
        <a:lnSpc>
          <a:spcPct val="120000"/>
        </a:lnSpc>
        <a:spcBef>
          <a:spcPct val="20000"/>
        </a:spcBef>
        <a:buClr>
          <a:schemeClr val="tx1"/>
        </a:buClr>
        <a:buFont typeface="Lucida Grande"/>
        <a:buChar char="▫"/>
        <a:defRPr sz="1600" kern="1200">
          <a:solidFill>
            <a:schemeClr val="tx1"/>
          </a:solidFill>
          <a:latin typeface="Trebuchet MS"/>
          <a:ea typeface="+mn-ea"/>
          <a:cs typeface="Trebuchet MS"/>
        </a:defRPr>
      </a:lvl3pPr>
      <a:lvl4pPr marL="1600200" indent="-228600" algn="l" defTabSz="457200" rtl="0" eaLnBrk="1" latinLnBrk="0" hangingPunct="1">
        <a:lnSpc>
          <a:spcPct val="120000"/>
        </a:lnSpc>
        <a:spcBef>
          <a:spcPct val="20000"/>
        </a:spcBef>
        <a:buClr>
          <a:schemeClr val="tx1"/>
        </a:buClr>
        <a:buFont typeface="Lucida Grande"/>
        <a:buChar char="▫"/>
        <a:defRPr sz="1400" kern="1200">
          <a:solidFill>
            <a:schemeClr val="tx1"/>
          </a:solidFill>
          <a:latin typeface="Trebuchet MS"/>
          <a:ea typeface="+mn-ea"/>
          <a:cs typeface="Trebuchet MS"/>
        </a:defRPr>
      </a:lvl4pPr>
      <a:lvl5pPr marL="2057400" indent="-228600" algn="l" defTabSz="457200" rtl="0" eaLnBrk="1" latinLnBrk="0" hangingPunct="1">
        <a:lnSpc>
          <a:spcPct val="120000"/>
        </a:lnSpc>
        <a:spcBef>
          <a:spcPct val="20000"/>
        </a:spcBef>
        <a:buClr>
          <a:schemeClr val="tx1"/>
        </a:buClr>
        <a:buFont typeface="Lucida Grande"/>
        <a:buChar char="▫"/>
        <a:defRPr sz="1400" kern="1200">
          <a:solidFill>
            <a:schemeClr val="tx1"/>
          </a:solidFill>
          <a:latin typeface="Trebuchet MS"/>
          <a:ea typeface="+mn-ea"/>
          <a:cs typeface="Trebuchet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limatebonds.net/files/page/files/climate-resilience-principles-climate-bonds-initiative-20190917-.pdf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19865" y="1442056"/>
            <a:ext cx="8104269" cy="2561710"/>
          </a:xfrm>
        </p:spPr>
        <p:txBody>
          <a:bodyPr/>
          <a:lstStyle/>
          <a:p>
            <a:r>
              <a:rPr lang="en-GB" sz="2800" dirty="0"/>
              <a:t>Engagement of International Consulting Company for designing the Model Framework Structure and Content for the issuance of Green Bonds in Armenia (Green Bond Framework)</a:t>
            </a:r>
            <a:br>
              <a:rPr lang="en-GB" sz="2800" dirty="0"/>
            </a:br>
            <a:br>
              <a:rPr lang="en-GB" sz="2800" dirty="0"/>
            </a:br>
            <a:r>
              <a:rPr lang="en-GB" sz="2800" dirty="0"/>
              <a:t>Assignment outcomes &amp; developed tools</a:t>
            </a:r>
          </a:p>
        </p:txBody>
      </p:sp>
    </p:spTree>
    <p:extLst>
      <p:ext uri="{BB962C8B-B14F-4D97-AF65-F5344CB8AC3E}">
        <p14:creationId xmlns:p14="http://schemas.microsoft.com/office/powerpoint/2010/main" val="3334503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8B5E-EED8-4C66-BBAD-AF3B1562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200" y="843512"/>
            <a:ext cx="7030800" cy="430887"/>
          </a:xfrm>
        </p:spPr>
        <p:txBody>
          <a:bodyPr/>
          <a:lstStyle/>
          <a:p>
            <a:r>
              <a:rPr lang="en-GB" dirty="0"/>
              <a:t>Green bond issuance process</a:t>
            </a:r>
            <a:endParaRPr lang="en-GB" dirty="0"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EE9FFD-F212-3E0D-709E-D125FFAAC3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6135"/>
          <a:stretch/>
        </p:blipFill>
        <p:spPr>
          <a:xfrm>
            <a:off x="1084211" y="1482215"/>
            <a:ext cx="7030800" cy="364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01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8B5E-EED8-4C66-BBAD-AF3B1562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200" y="770941"/>
            <a:ext cx="7030800" cy="430887"/>
          </a:xfrm>
        </p:spPr>
        <p:txBody>
          <a:bodyPr/>
          <a:lstStyle/>
          <a:p>
            <a:r>
              <a:rPr lang="en-GB" dirty="0"/>
              <a:t>Green bond Issuance: Key stakeholders</a:t>
            </a:r>
            <a:endParaRPr lang="en-GB" dirty="0">
              <a:highlight>
                <a:srgbClr val="FFFF00"/>
              </a:highlight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C5B329D-7ADE-9170-190A-C210E1CF2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72" y="1299452"/>
            <a:ext cx="8773886" cy="417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22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44D54-9425-4BA5-963A-33B0D58937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0525" y="1638000"/>
            <a:ext cx="5231021" cy="554400"/>
          </a:xfrm>
        </p:spPr>
        <p:txBody>
          <a:bodyPr/>
          <a:lstStyle/>
          <a:p>
            <a:r>
              <a:rPr lang="en-GB" dirty="0"/>
              <a:t>Assignment objectives, timeline and outputs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1557728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8D4A994-8CC6-E692-ACA2-B7C732B2B860}"/>
              </a:ext>
            </a:extLst>
          </p:cNvPr>
          <p:cNvSpPr txBox="1">
            <a:spLocks/>
          </p:cNvSpPr>
          <p:nvPr/>
        </p:nvSpPr>
        <p:spPr>
          <a:xfrm>
            <a:off x="540000" y="1508760"/>
            <a:ext cx="8028000" cy="3448594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Font typeface="Lucida Grande"/>
              <a:buChar char="▪"/>
              <a:defRPr sz="2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Font typeface="Lucida Grande"/>
              <a:buChar char="▫"/>
              <a:defRPr sz="18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Font typeface="Lucida Grande"/>
              <a:buChar char="▫"/>
              <a:defRPr sz="1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Font typeface="Lucida Grande"/>
              <a:buChar char="▫"/>
              <a:defRPr sz="1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Font typeface="Lucida Grande"/>
              <a:buChar char="▫"/>
              <a:defRPr sz="1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4-month assignment (</a:t>
            </a:r>
            <a:r>
              <a:rPr lang="en-GB" sz="18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March</a:t>
            </a:r>
            <a:r>
              <a:rPr lang="hr-HR" sz="18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July 2022) to assist Armenian banks and non-banking financial institutions in attracting financing through issuance of the Green Bonds </a:t>
            </a:r>
            <a:endParaRPr lang="hr-HR" sz="1800" dirty="0">
              <a:solidFill>
                <a:srgbClr val="595959"/>
              </a:solidFill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 with competitively selected entities on “Design of the Model Framework Structure and Content for the issuance of Green Bonds”</a:t>
            </a:r>
          </a:p>
          <a:p>
            <a:pPr lvl="2"/>
            <a:r>
              <a:rPr lang="en-US" sz="14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Proposed framework and standards to be met:</a:t>
            </a:r>
          </a:p>
          <a:p>
            <a:pPr lvl="3"/>
            <a:r>
              <a:rPr lang="en-US" sz="12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 of proceeds - i.e. types of investments to be included)</a:t>
            </a:r>
          </a:p>
          <a:p>
            <a:pPr lvl="3"/>
            <a:r>
              <a:rPr lang="en-US" sz="12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 / investment selection – i.e. the process by which an investment can be included in the green bond</a:t>
            </a:r>
          </a:p>
          <a:p>
            <a:pPr lvl="3"/>
            <a:r>
              <a:rPr lang="en-US" sz="12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management of proceeds</a:t>
            </a:r>
          </a:p>
          <a:p>
            <a:pPr lvl="3"/>
            <a:r>
              <a:rPr lang="en-US" sz="12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reporting</a:t>
            </a:r>
          </a:p>
          <a:p>
            <a:pPr lvl="2"/>
            <a:r>
              <a:rPr lang="en-US" sz="14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Advice on how to integrate into business practices</a:t>
            </a:r>
          </a:p>
          <a:p>
            <a:pPr lvl="2"/>
            <a:r>
              <a:rPr lang="en-US" sz="14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Tools / checklists for measurement, reporting, and verification</a:t>
            </a:r>
          </a:p>
          <a:p>
            <a:r>
              <a:rPr lang="en-GB" sz="18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additional phase (structuring in bringing the bonds to market) would be necessary including assistance </a:t>
            </a:r>
            <a:r>
              <a:rPr lang="en-US" sz="18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800" dirty="0">
                <a:solidFill>
                  <a:srgbClr val="59595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preparation for approaching the market - specifically verification providers (but potentially also other actors)</a:t>
            </a:r>
            <a:r>
              <a:rPr lang="hr-HR" sz="1800" dirty="0">
                <a:solidFill>
                  <a:srgbClr val="59595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- </a:t>
            </a:r>
            <a:r>
              <a:rPr lang="en-US" sz="1800" b="1" i="1" dirty="0">
                <a:solidFill>
                  <a:srgbClr val="00B050"/>
                </a:solidFill>
              </a:rPr>
              <a:t>Legal / terms and conditions</a:t>
            </a:r>
            <a:r>
              <a:rPr lang="en-GB" sz="1800" b="1" i="1" dirty="0">
                <a:solidFill>
                  <a:srgbClr val="00B050"/>
                </a:solidFill>
              </a:rPr>
              <a:t> and negotiations not covered by technical assistance</a:t>
            </a:r>
            <a:endParaRPr lang="en-GB" sz="1800" dirty="0">
              <a:solidFill>
                <a:srgbClr val="595959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4F8B5E-EED8-4C66-BBAD-AF3B1562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200" y="843512"/>
            <a:ext cx="7030800" cy="430887"/>
          </a:xfrm>
        </p:spPr>
        <p:txBody>
          <a:bodyPr/>
          <a:lstStyle/>
          <a:p>
            <a:r>
              <a:rPr lang="en-GB" dirty="0"/>
              <a:t>Assignment objective</a:t>
            </a:r>
            <a:endParaRPr lang="en-GB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4483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8D4A994-8CC6-E692-ACA2-B7C732B2B860}"/>
              </a:ext>
            </a:extLst>
          </p:cNvPr>
          <p:cNvSpPr txBox="1">
            <a:spLocks/>
          </p:cNvSpPr>
          <p:nvPr/>
        </p:nvSpPr>
        <p:spPr>
          <a:xfrm>
            <a:off x="540000" y="1508760"/>
            <a:ext cx="8028000" cy="344859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Font typeface="Lucida Grande"/>
              <a:buChar char="▪"/>
              <a:defRPr sz="2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Font typeface="Lucida Grande"/>
              <a:buChar char="▫"/>
              <a:defRPr sz="18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Font typeface="Lucida Grande"/>
              <a:buChar char="▫"/>
              <a:defRPr sz="1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Font typeface="Lucida Grande"/>
              <a:buChar char="▫"/>
              <a:defRPr sz="1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Font typeface="Lucida Grande"/>
              <a:buChar char="▫"/>
              <a:defRPr sz="1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Workshops included participants from over 8 banks and 2 leasing institutions</a:t>
            </a:r>
          </a:p>
          <a:p>
            <a:r>
              <a:rPr lang="en-GB" sz="14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applications were received within a call for selection of beneficiaries &gt; 1 applicant received full technical assistance, including: </a:t>
            </a:r>
          </a:p>
          <a:p>
            <a:pPr lvl="1"/>
            <a:r>
              <a:rPr lang="en-GB" sz="12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Drafting and finalisation of green bond framework</a:t>
            </a:r>
          </a:p>
          <a:p>
            <a:pPr lvl="1"/>
            <a:r>
              <a:rPr lang="en-GB" sz="12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Introduction to SPOs and assistance with preparing Terms of References for selection of SPO</a:t>
            </a:r>
          </a:p>
          <a:p>
            <a:r>
              <a:rPr lang="en-GB" sz="14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 interested parties received project outputs and trainings / workshops, which (hopefully) made them more familiar with green bond issuance process </a:t>
            </a:r>
          </a:p>
          <a:p>
            <a:pPr marL="0" indent="0">
              <a:buNone/>
            </a:pPr>
            <a:endParaRPr lang="en-GB" sz="1400" dirty="0">
              <a:solidFill>
                <a:srgbClr val="595959"/>
              </a:solidFill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800" dirty="0">
              <a:solidFill>
                <a:srgbClr val="595959"/>
              </a:solidFill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4F8B5E-EED8-4C66-BBAD-AF3B1562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200" y="843512"/>
            <a:ext cx="7030800" cy="430887"/>
          </a:xfrm>
        </p:spPr>
        <p:txBody>
          <a:bodyPr/>
          <a:lstStyle/>
          <a:p>
            <a:r>
              <a:rPr lang="en-GB" dirty="0"/>
              <a:t>Main results</a:t>
            </a:r>
            <a:endParaRPr lang="en-GB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63164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763227A-1E62-3461-316E-67E5D5EDC8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5226837"/>
              </p:ext>
            </p:extLst>
          </p:nvPr>
        </p:nvGraphicFramePr>
        <p:xfrm>
          <a:off x="107950" y="-557933"/>
          <a:ext cx="8928100" cy="474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B4F8B5E-EED8-4C66-BBAD-AF3B1562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200" y="843512"/>
            <a:ext cx="7030800" cy="430887"/>
          </a:xfrm>
        </p:spPr>
        <p:txBody>
          <a:bodyPr/>
          <a:lstStyle/>
          <a:p>
            <a:r>
              <a:rPr lang="en-GB" dirty="0"/>
              <a:t>Steps &amp; timeline</a:t>
            </a:r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E13994-B271-5185-38E5-C428B5ECC629}"/>
              </a:ext>
            </a:extLst>
          </p:cNvPr>
          <p:cNvSpPr txBox="1"/>
          <p:nvPr/>
        </p:nvSpPr>
        <p:spPr>
          <a:xfrm>
            <a:off x="107950" y="2457295"/>
            <a:ext cx="133985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latin typeface="Trebuchet MS" panose="020B0603020202020204" pitchFamily="34" charset="0"/>
              </a:rPr>
              <a:t>Organised GB introduction workshop with potential beneficiaries</a:t>
            </a:r>
          </a:p>
          <a:p>
            <a:endParaRPr lang="en-GB" sz="900" dirty="0">
              <a:latin typeface="Trebuchet MS" panose="020B0603020202020204" pitchFamily="34" charset="0"/>
            </a:endParaRPr>
          </a:p>
          <a:p>
            <a:r>
              <a:rPr lang="en-GB" sz="900" dirty="0">
                <a:latin typeface="Trebuchet MS" panose="020B0603020202020204" pitchFamily="34" charset="0"/>
              </a:rPr>
              <a:t>Meeting with AMX</a:t>
            </a:r>
          </a:p>
          <a:p>
            <a:endParaRPr lang="en-GB" sz="900" dirty="0">
              <a:latin typeface="Trebuchet MS" panose="020B0603020202020204" pitchFamily="34" charset="0"/>
            </a:endParaRPr>
          </a:p>
          <a:p>
            <a:r>
              <a:rPr lang="en-GB" sz="900" dirty="0">
                <a:latin typeface="Trebuchet MS" panose="020B0603020202020204" pitchFamily="34" charset="0"/>
              </a:rPr>
              <a:t>Meeting with CBA </a:t>
            </a:r>
          </a:p>
          <a:p>
            <a:endParaRPr lang="en-GB" sz="900" dirty="0">
              <a:latin typeface="Trebuchet MS" panose="020B06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CDB8D1-87E8-50E6-E936-3FFE475DC8DE}"/>
              </a:ext>
            </a:extLst>
          </p:cNvPr>
          <p:cNvSpPr txBox="1"/>
          <p:nvPr/>
        </p:nvSpPr>
        <p:spPr>
          <a:xfrm>
            <a:off x="1594350" y="2457295"/>
            <a:ext cx="1339850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latin typeface="Trebuchet MS" panose="020B0603020202020204" pitchFamily="34" charset="0"/>
              </a:rPr>
              <a:t>Designed set of criteria for selection of beneficiaries</a:t>
            </a:r>
          </a:p>
          <a:p>
            <a:endParaRPr lang="en-GB" sz="900" dirty="0">
              <a:latin typeface="Trebuchet MS" panose="020B0603020202020204" pitchFamily="34" charset="0"/>
            </a:endParaRPr>
          </a:p>
          <a:p>
            <a:r>
              <a:rPr lang="en-GB" sz="900" dirty="0">
                <a:latin typeface="Trebuchet MS" panose="020B0603020202020204" pitchFamily="34" charset="0"/>
              </a:rPr>
              <a:t>Designed application template</a:t>
            </a:r>
          </a:p>
          <a:p>
            <a:endParaRPr lang="en-GB" sz="900" dirty="0">
              <a:latin typeface="Trebuchet MS" panose="020B0603020202020204" pitchFamily="34" charset="0"/>
            </a:endParaRPr>
          </a:p>
          <a:p>
            <a:r>
              <a:rPr lang="en-GB" sz="900" dirty="0">
                <a:latin typeface="Trebuchet MS" panose="020B0603020202020204" pitchFamily="34" charset="0"/>
              </a:rPr>
              <a:t>Issuing call for selection </a:t>
            </a:r>
          </a:p>
          <a:p>
            <a:endParaRPr lang="en-GB" sz="900" dirty="0">
              <a:latin typeface="Trebuchet MS" panose="020B0603020202020204" pitchFamily="34" charset="0"/>
            </a:endParaRPr>
          </a:p>
          <a:p>
            <a:r>
              <a:rPr lang="en-GB" sz="900" dirty="0">
                <a:latin typeface="Trebuchet MS" panose="020B0603020202020204" pitchFamily="34" charset="0"/>
              </a:rPr>
              <a:t>Evaluation of applications and selection of beneficiaries</a:t>
            </a:r>
          </a:p>
          <a:p>
            <a:endParaRPr lang="en-GB" sz="900" dirty="0">
              <a:latin typeface="Trebuchet MS" panose="020B0603020202020204" pitchFamily="34" charset="0"/>
            </a:endParaRPr>
          </a:p>
          <a:p>
            <a:r>
              <a:rPr lang="en-GB" sz="900" dirty="0">
                <a:latin typeface="Trebuchet MS" panose="020B0603020202020204" pitchFamily="34" charset="0"/>
              </a:rPr>
              <a:t>Meetings with 2 banks </a:t>
            </a:r>
          </a:p>
          <a:p>
            <a:endParaRPr lang="en-GB" sz="900" dirty="0">
              <a:latin typeface="Trebuchet MS" panose="020B06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4D4B17-7E54-5A52-25BC-3D95E09F5F9A}"/>
              </a:ext>
            </a:extLst>
          </p:cNvPr>
          <p:cNvSpPr txBox="1"/>
          <p:nvPr/>
        </p:nvSpPr>
        <p:spPr>
          <a:xfrm>
            <a:off x="3055850" y="2457295"/>
            <a:ext cx="13398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latin typeface="Trebuchet MS" panose="020B0603020202020204" pitchFamily="34" charset="0"/>
              </a:rPr>
              <a:t>Developed structure for the Green Bond Framework</a:t>
            </a:r>
          </a:p>
          <a:p>
            <a:endParaRPr lang="en-GB" sz="900" dirty="0">
              <a:latin typeface="Trebuchet MS" panose="020B0603020202020204" pitchFamily="34" charset="0"/>
            </a:endParaRPr>
          </a:p>
          <a:p>
            <a:r>
              <a:rPr lang="en-GB" sz="900" dirty="0">
                <a:latin typeface="Trebuchet MS" panose="020B0603020202020204" pitchFamily="34" charset="0"/>
              </a:rPr>
              <a:t>Developed Green Definition (Taxonomy) aligned with the selected standard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6A94D9-3D7B-AC9E-8AB3-48C21424D22E}"/>
              </a:ext>
            </a:extLst>
          </p:cNvPr>
          <p:cNvSpPr txBox="1"/>
          <p:nvPr/>
        </p:nvSpPr>
        <p:spPr>
          <a:xfrm>
            <a:off x="4517850" y="2456273"/>
            <a:ext cx="13398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latin typeface="Trebuchet MS" panose="020B0603020202020204" pitchFamily="34" charset="0"/>
              </a:rPr>
              <a:t>Use of proceeds</a:t>
            </a:r>
          </a:p>
          <a:p>
            <a:endParaRPr lang="en-GB" sz="900" dirty="0">
              <a:latin typeface="Trebuchet MS" panose="020B0603020202020204" pitchFamily="34" charset="0"/>
            </a:endParaRPr>
          </a:p>
          <a:p>
            <a:r>
              <a:rPr lang="en-GB" sz="900" dirty="0">
                <a:latin typeface="Trebuchet MS" panose="020B0603020202020204" pitchFamily="34" charset="0"/>
              </a:rPr>
              <a:t>Management of proceeds</a:t>
            </a:r>
          </a:p>
          <a:p>
            <a:endParaRPr lang="en-GB" sz="900" dirty="0">
              <a:latin typeface="Trebuchet MS" panose="020B0603020202020204" pitchFamily="34" charset="0"/>
            </a:endParaRPr>
          </a:p>
          <a:p>
            <a:r>
              <a:rPr lang="en-GB" sz="900" dirty="0">
                <a:latin typeface="Trebuchet MS" panose="020B0603020202020204" pitchFamily="34" charset="0"/>
              </a:rPr>
              <a:t>Allocation and impact reporting</a:t>
            </a:r>
          </a:p>
          <a:p>
            <a:endParaRPr lang="en-GB" sz="900" dirty="0">
              <a:latin typeface="Trebuchet MS" panose="020B06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053FBC-A446-143F-FD6D-18DC0F43F35E}"/>
              </a:ext>
            </a:extLst>
          </p:cNvPr>
          <p:cNvSpPr txBox="1"/>
          <p:nvPr/>
        </p:nvSpPr>
        <p:spPr>
          <a:xfrm>
            <a:off x="5979350" y="2456272"/>
            <a:ext cx="13398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latin typeface="Trebuchet MS" panose="020B0603020202020204" pitchFamily="34" charset="0"/>
              </a:rPr>
              <a:t>Developed Eligibility and Screening Toolkit</a:t>
            </a:r>
          </a:p>
          <a:p>
            <a:endParaRPr lang="en-GB" sz="900" dirty="0">
              <a:latin typeface="Trebuchet MS" panose="020B0603020202020204" pitchFamily="34" charset="0"/>
            </a:endParaRPr>
          </a:p>
          <a:p>
            <a:r>
              <a:rPr lang="en-GB" sz="900" dirty="0">
                <a:latin typeface="Trebuchet MS" panose="020B0603020202020204" pitchFamily="34" charset="0"/>
              </a:rPr>
              <a:t>Developed GHG footprint simplified calculator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12A6AD-5D51-AC56-FE86-B27E1CCA5996}"/>
              </a:ext>
            </a:extLst>
          </p:cNvPr>
          <p:cNvSpPr txBox="1"/>
          <p:nvPr/>
        </p:nvSpPr>
        <p:spPr>
          <a:xfrm>
            <a:off x="7440850" y="2449923"/>
            <a:ext cx="1339850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latin typeface="Trebuchet MS" panose="020B0603020202020204" pitchFamily="34" charset="0"/>
              </a:rPr>
              <a:t>Research on SPOs / independent verifiers </a:t>
            </a:r>
          </a:p>
          <a:p>
            <a:endParaRPr lang="en-GB" sz="900" dirty="0">
              <a:latin typeface="Trebuchet MS" panose="020B0603020202020204" pitchFamily="34" charset="0"/>
            </a:endParaRPr>
          </a:p>
          <a:p>
            <a:r>
              <a:rPr lang="en-GB" sz="900" dirty="0">
                <a:latin typeface="Trebuchet MS" panose="020B0603020202020204" pitchFamily="34" charset="0"/>
              </a:rPr>
              <a:t>Introduced (potential) green bond issuers to SPO / verification providers</a:t>
            </a:r>
          </a:p>
          <a:p>
            <a:endParaRPr lang="en-GB" sz="900" dirty="0">
              <a:latin typeface="Trebuchet MS" panose="020B0603020202020204" pitchFamily="34" charset="0"/>
            </a:endParaRPr>
          </a:p>
          <a:p>
            <a:r>
              <a:rPr lang="en-GB" sz="900" dirty="0">
                <a:latin typeface="Trebuchet MS" panose="020B0603020202020204" pitchFamily="34" charset="0"/>
              </a:rPr>
              <a:t>Developed </a:t>
            </a:r>
            <a:r>
              <a:rPr lang="en-GB" sz="900" dirty="0" err="1">
                <a:latin typeface="Trebuchet MS" panose="020B0603020202020204" pitchFamily="34" charset="0"/>
              </a:rPr>
              <a:t>ToR</a:t>
            </a:r>
            <a:r>
              <a:rPr lang="en-GB" sz="900" dirty="0">
                <a:latin typeface="Trebuchet MS" panose="020B0603020202020204" pitchFamily="34" charset="0"/>
              </a:rPr>
              <a:t> for selection of SPO</a:t>
            </a:r>
          </a:p>
          <a:p>
            <a:endParaRPr lang="en-GB" sz="9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616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DE0C04DB-F52E-A065-4DF8-A5B0F80E8929}"/>
              </a:ext>
            </a:extLst>
          </p:cNvPr>
          <p:cNvSpPr txBox="1">
            <a:spLocks/>
          </p:cNvSpPr>
          <p:nvPr/>
        </p:nvSpPr>
        <p:spPr>
          <a:xfrm>
            <a:off x="540000" y="1508760"/>
            <a:ext cx="8028000" cy="344859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Font typeface="Lucida Grande"/>
              <a:buChar char="▪"/>
              <a:defRPr sz="2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Font typeface="Lucida Grande"/>
              <a:buChar char="▫"/>
              <a:defRPr sz="18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Font typeface="Lucida Grande"/>
              <a:buChar char="▫"/>
              <a:defRPr sz="1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Font typeface="Lucida Grande"/>
              <a:buChar char="▫"/>
              <a:defRPr sz="1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Font typeface="Lucida Grande"/>
              <a:buChar char="▫"/>
              <a:defRPr sz="1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Tool developed to support bank’s staff in </a:t>
            </a:r>
            <a:r>
              <a:rPr lang="en-GB" sz="1400" b="1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 selection</a:t>
            </a:r>
          </a:p>
          <a:p>
            <a:pPr lvl="1"/>
            <a:r>
              <a:rPr lang="en-GB" sz="12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investment screening tool based on the ICMA standard </a:t>
            </a:r>
          </a:p>
          <a:p>
            <a:pPr lvl="1"/>
            <a:r>
              <a:rPr lang="en-GB" sz="12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 a GHG calculator for various types of investments (elaborated in the following subsections). </a:t>
            </a:r>
          </a:p>
          <a:p>
            <a:pPr lvl="1"/>
            <a:r>
              <a:rPr lang="en-GB" sz="1200" b="1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outputs of this tool could also be reused for allocation reporting (if required) and impact reporting, by aggregation of different deal sheets. </a:t>
            </a:r>
          </a:p>
          <a:p>
            <a:r>
              <a:rPr lang="en-GB" sz="14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developed tool consists of: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general sheet with basic investment data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Sector project eligibility sheets (List of eligible technologies) intended for the evaluation of investments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GHG </a:t>
            </a:r>
            <a:r>
              <a:rPr lang="en-GB" sz="1200" dirty="0">
                <a:solidFill>
                  <a:srgbClr val="59595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calculator for renewable energy, transport and buildings sector</a:t>
            </a:r>
            <a:r>
              <a:rPr lang="hr-HR" sz="1200" dirty="0">
                <a:solidFill>
                  <a:srgbClr val="59595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endParaRPr lang="en-GB" sz="1200" dirty="0">
              <a:solidFill>
                <a:srgbClr val="595959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59595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List of parameters to collect from sub-borrowers and principles of its integration to formulate and disclose impact reporting figures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59595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The tool was made available to interested parties / attendees of workshops</a:t>
            </a:r>
            <a:endParaRPr lang="hr-HR" sz="1400" dirty="0">
              <a:solidFill>
                <a:srgbClr val="595959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rgbClr val="595959"/>
              </a:solidFill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4F8B5E-EED8-4C66-BBAD-AF3B1562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200" y="843512"/>
            <a:ext cx="7030800" cy="430887"/>
          </a:xfrm>
        </p:spPr>
        <p:txBody>
          <a:bodyPr/>
          <a:lstStyle/>
          <a:p>
            <a:r>
              <a:rPr lang="en-GB" dirty="0"/>
              <a:t>Project screening tool</a:t>
            </a:r>
            <a:endParaRPr lang="en-GB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71663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8B5E-EED8-4C66-BBAD-AF3B1562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200" y="843512"/>
            <a:ext cx="7030800" cy="430887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Project screening tool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D26C95-6D26-49B5-BBC6-A362BEC4E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06" y="1500328"/>
            <a:ext cx="8358993" cy="3643171"/>
          </a:xfrm>
        </p:spPr>
        <p:txBody>
          <a:bodyPr/>
          <a:lstStyle/>
          <a:p>
            <a:endParaRPr lang="en-GB" sz="1600" dirty="0"/>
          </a:p>
          <a:p>
            <a:endParaRPr lang="en-GB" sz="1600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763FEE23-FD66-CC51-857C-3D49168916E5}"/>
              </a:ext>
            </a:extLst>
          </p:cNvPr>
          <p:cNvSpPr txBox="1">
            <a:spLocks/>
          </p:cNvSpPr>
          <p:nvPr/>
        </p:nvSpPr>
        <p:spPr>
          <a:xfrm>
            <a:off x="540000" y="1508760"/>
            <a:ext cx="8028000" cy="3448594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Font typeface="Lucida Grande"/>
              <a:buChar char="▪"/>
              <a:defRPr sz="2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Font typeface="Lucida Grande"/>
              <a:buChar char="▫"/>
              <a:defRPr sz="18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Font typeface="Lucida Grande"/>
              <a:buChar char="▫"/>
              <a:defRPr sz="1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Font typeface="Lucida Grande"/>
              <a:buChar char="▫"/>
              <a:defRPr sz="1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Font typeface="Lucida Grande"/>
              <a:buChar char="▫"/>
              <a:defRPr sz="1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Specific measurable ICMA indicators were used where they exist. </a:t>
            </a:r>
          </a:p>
          <a:p>
            <a:r>
              <a:rPr lang="en-GB" sz="18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types of investments where ICMA indicators are only generalized, criteria have been developed in line with ICMA standards, i.e. they are not the opposite of them.</a:t>
            </a:r>
          </a:p>
          <a:p>
            <a:r>
              <a:rPr lang="en-GB" sz="18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Mandatory criteria mainly relate to GHG emissions, reduction of fossil fuel use, sustainability, impact on climate change and the environment.</a:t>
            </a:r>
          </a:p>
          <a:p>
            <a:r>
              <a:rPr lang="en-GB" sz="18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calculation of GHG emissions takes into account the total emission savings over the entire life cycle of the investment.</a:t>
            </a:r>
          </a:p>
          <a:p>
            <a:r>
              <a:rPr lang="en-GB" sz="18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GHG calculation developed for renewable sources, buildings and transport sector</a:t>
            </a:r>
          </a:p>
          <a:p>
            <a:r>
              <a:rPr lang="en-GB" sz="18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 criteria are very specific, and some are only descriptive.</a:t>
            </a:r>
          </a:p>
          <a:p>
            <a:r>
              <a:rPr lang="en-GB" sz="1800" dirty="0">
                <a:solidFill>
                  <a:srgbClr val="595959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 is potential for the development of tools for additional sectors, with or without GHG emissions calculations, depending on the bank's policies and intentions.</a:t>
            </a:r>
          </a:p>
          <a:p>
            <a:endParaRPr lang="en-US" sz="1800" dirty="0">
              <a:solidFill>
                <a:srgbClr val="595959"/>
              </a:solidFill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02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8B5E-EED8-4C66-BBAD-AF3B1562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200" y="843512"/>
            <a:ext cx="7030800" cy="430887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Project screening tool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D26C95-6D26-49B5-BBC6-A362BEC4E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06" y="1500328"/>
            <a:ext cx="8358993" cy="3643171"/>
          </a:xfrm>
        </p:spPr>
        <p:txBody>
          <a:bodyPr/>
          <a:lstStyle/>
          <a:p>
            <a:pPr marL="342900" lvl="1" indent="0">
              <a:buNone/>
            </a:pPr>
            <a:r>
              <a:rPr lang="en-US" sz="1400" dirty="0"/>
              <a:t>Clicking on one of the types of investments / sectors, automatically switches to a new sheet:</a:t>
            </a:r>
          </a:p>
          <a:p>
            <a:pPr marL="342900" lvl="1" indent="0">
              <a:buNone/>
            </a:pPr>
            <a:r>
              <a:rPr lang="en-US" sz="1400" dirty="0"/>
              <a:t>dedicated to that type of investment</a:t>
            </a:r>
            <a:endParaRPr lang="en-US" sz="12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EFB94C-B151-4AE8-978F-4D10424078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29" t="62509" r="20071" b="3206"/>
          <a:stretch/>
        </p:blipFill>
        <p:spPr>
          <a:xfrm>
            <a:off x="530281" y="2400300"/>
            <a:ext cx="4168719" cy="21325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8CA183-3DC4-98F1-3064-CF0074D02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050" y="2150036"/>
            <a:ext cx="3179927" cy="248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40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8B5E-EED8-4C66-BBAD-AF3B1562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200" y="843512"/>
            <a:ext cx="7030800" cy="430887"/>
          </a:xfrm>
        </p:spPr>
        <p:txBody>
          <a:bodyPr/>
          <a:lstStyle/>
          <a:p>
            <a:r>
              <a:rPr lang="en-GB" dirty="0"/>
              <a:t>Project screening tool</a:t>
            </a:r>
            <a:endParaRPr lang="en-GB" dirty="0"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1E3547-D5C6-52E3-B17A-AC006BA6F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863" y="2398218"/>
            <a:ext cx="3999323" cy="1828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5493FC-3C71-2B29-0143-753B58D1C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27" y="1556905"/>
            <a:ext cx="2554445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72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44D54-9425-4BA5-963A-33B0D58937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Green bonds – general aspects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1123238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8B5E-EED8-4C66-BBAD-AF3B1562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200" y="843512"/>
            <a:ext cx="7030800" cy="430887"/>
          </a:xfrm>
        </p:spPr>
        <p:txBody>
          <a:bodyPr/>
          <a:lstStyle/>
          <a:p>
            <a:r>
              <a:rPr lang="en-GB" dirty="0"/>
              <a:t>Other useful outputs of the assignment</a:t>
            </a:r>
            <a:endParaRPr lang="en-GB" dirty="0">
              <a:highlight>
                <a:srgbClr val="FFFF00"/>
              </a:highligh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C20DA77-AFB0-3CCB-738C-63EB1233D8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5564445"/>
              </p:ext>
            </p:extLst>
          </p:nvPr>
        </p:nvGraphicFramePr>
        <p:xfrm>
          <a:off x="1217572" y="443552"/>
          <a:ext cx="6613322" cy="5345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5533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637999"/>
            <a:ext cx="8028000" cy="2611446"/>
          </a:xfrm>
        </p:spPr>
        <p:txBody>
          <a:bodyPr>
            <a:normAutofit/>
          </a:bodyPr>
          <a:lstStyle/>
          <a:p>
            <a:pPr marL="0" indent="0">
              <a:buSzPct val="50000"/>
              <a:buNone/>
            </a:pPr>
            <a:r>
              <a:rPr lang="en-US" dirty="0">
                <a:solidFill>
                  <a:srgbClr val="FDF6C4"/>
                </a:solidFill>
              </a:rPr>
              <a:t>Seth Landau</a:t>
            </a:r>
            <a:r>
              <a:rPr lang="sr-Latn-RS" dirty="0">
                <a:solidFill>
                  <a:srgbClr val="FDF6C4"/>
                </a:solidFill>
              </a:rPr>
              <a:t>, </a:t>
            </a:r>
            <a:r>
              <a:rPr lang="en-US" dirty="0">
                <a:solidFill>
                  <a:srgbClr val="FDF6C4"/>
                </a:solidFill>
              </a:rPr>
              <a:t>seth@ecoltdgroup.com</a:t>
            </a:r>
          </a:p>
          <a:p>
            <a:pPr marL="0" indent="0">
              <a:buSzPct val="50000"/>
              <a:buNone/>
            </a:pPr>
            <a:r>
              <a:rPr lang="en-US" dirty="0">
                <a:solidFill>
                  <a:srgbClr val="FDF6C4"/>
                </a:solidFill>
              </a:rPr>
              <a:t>James Naughton</a:t>
            </a:r>
            <a:r>
              <a:rPr lang="sr-Latn-RS" dirty="0">
                <a:solidFill>
                  <a:srgbClr val="FDF6C4"/>
                </a:solidFill>
              </a:rPr>
              <a:t>, </a:t>
            </a:r>
            <a:r>
              <a:rPr lang="en-US" dirty="0">
                <a:solidFill>
                  <a:srgbClr val="FDF6C4"/>
                </a:solidFill>
              </a:rPr>
              <a:t>James_Naughton@dai.com</a:t>
            </a:r>
          </a:p>
          <a:p>
            <a:pPr marL="0" indent="0">
              <a:buSzPct val="50000"/>
              <a:buNone/>
            </a:pPr>
            <a:r>
              <a:rPr lang="en-US" dirty="0">
                <a:solidFill>
                  <a:srgbClr val="FDF6C4"/>
                </a:solidFill>
              </a:rPr>
              <a:t>Yves </a:t>
            </a:r>
            <a:r>
              <a:rPr lang="en-US" dirty="0" err="1">
                <a:solidFill>
                  <a:srgbClr val="FDF6C4"/>
                </a:solidFill>
              </a:rPr>
              <a:t>Speeckaert</a:t>
            </a:r>
            <a:r>
              <a:rPr lang="sr-Latn-RS" dirty="0">
                <a:solidFill>
                  <a:srgbClr val="FDF6C4"/>
                </a:solidFill>
              </a:rPr>
              <a:t>, </a:t>
            </a:r>
            <a:r>
              <a:rPr lang="en-US" dirty="0">
                <a:solidFill>
                  <a:srgbClr val="FDF6C4"/>
                </a:solidFill>
              </a:rPr>
              <a:t>yves.speeckaert@emergy.lu</a:t>
            </a:r>
            <a:endParaRPr lang="sr-Latn-RS" dirty="0">
              <a:solidFill>
                <a:srgbClr val="FDF6C4"/>
              </a:solidFill>
            </a:endParaRPr>
          </a:p>
          <a:p>
            <a:pPr marL="0" indent="0">
              <a:buSzPct val="50000"/>
              <a:buNone/>
            </a:pPr>
            <a:r>
              <a:rPr lang="sr-Latn-RS" dirty="0">
                <a:solidFill>
                  <a:srgbClr val="FDF6C4"/>
                </a:solidFill>
              </a:rPr>
              <a:t>Tamara Trumbić, tamara</a:t>
            </a:r>
            <a:r>
              <a:rPr lang="en-US" dirty="0">
                <a:solidFill>
                  <a:srgbClr val="FDF6C4"/>
                </a:solidFill>
              </a:rPr>
              <a:t>@ecoltdgroup.com</a:t>
            </a:r>
          </a:p>
          <a:p>
            <a:pPr marL="0" indent="0">
              <a:buSzPct val="50000"/>
              <a:buNone/>
            </a:pPr>
            <a:r>
              <a:rPr lang="en-US" dirty="0">
                <a:solidFill>
                  <a:srgbClr val="FDF6C4"/>
                </a:solidFill>
              </a:rPr>
              <a:t>Miodrag </a:t>
            </a:r>
            <a:r>
              <a:rPr lang="en-US" dirty="0" err="1">
                <a:solidFill>
                  <a:srgbClr val="FDF6C4"/>
                </a:solidFill>
              </a:rPr>
              <a:t>Gruji</a:t>
            </a:r>
            <a:r>
              <a:rPr lang="sr-Latn-RS" dirty="0">
                <a:solidFill>
                  <a:srgbClr val="FDF6C4"/>
                </a:solidFill>
              </a:rPr>
              <a:t>ć</a:t>
            </a:r>
            <a:r>
              <a:rPr lang="en-US" dirty="0">
                <a:solidFill>
                  <a:srgbClr val="FDF6C4"/>
                </a:solidFill>
              </a:rPr>
              <a:t>, miodrag@ecoltdgroup.com</a:t>
            </a:r>
            <a:endParaRPr lang="sr-Latn-RS" dirty="0">
              <a:solidFill>
                <a:srgbClr val="FDF6C4"/>
              </a:solidFill>
            </a:endParaRPr>
          </a:p>
          <a:p>
            <a:pPr marL="0" indent="0">
              <a:buSzPct val="50000"/>
              <a:buNone/>
            </a:pPr>
            <a:r>
              <a:rPr lang="en-US" dirty="0" err="1">
                <a:solidFill>
                  <a:srgbClr val="FDF6C4"/>
                </a:solidFill>
              </a:rPr>
              <a:t>Lilit</a:t>
            </a:r>
            <a:r>
              <a:rPr lang="en-US" dirty="0">
                <a:solidFill>
                  <a:srgbClr val="FDF6C4"/>
                </a:solidFill>
              </a:rPr>
              <a:t> </a:t>
            </a:r>
            <a:r>
              <a:rPr lang="en-US" dirty="0" err="1">
                <a:solidFill>
                  <a:srgbClr val="FDF6C4"/>
                </a:solidFill>
              </a:rPr>
              <a:t>Gharayan</a:t>
            </a:r>
            <a:r>
              <a:rPr lang="en-US" dirty="0">
                <a:solidFill>
                  <a:srgbClr val="FDF6C4"/>
                </a:solidFill>
              </a:rPr>
              <a:t>, l.gharayan@adwise.am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BAEC72-569C-4C39-AD8D-09D38AD91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178" y="627355"/>
            <a:ext cx="13906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93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077A318-D988-404D-9ABB-5A9FE3A062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Questions / Answers / Discussion</a:t>
            </a:r>
          </a:p>
        </p:txBody>
      </p:sp>
    </p:spTree>
    <p:extLst>
      <p:ext uri="{BB962C8B-B14F-4D97-AF65-F5344CB8AC3E}">
        <p14:creationId xmlns:p14="http://schemas.microsoft.com/office/powerpoint/2010/main" val="2377621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BAF52-5986-45ED-AA27-97B61CD83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&amp; Answers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79B50A-5E64-476A-85FF-16413454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572768"/>
            <a:ext cx="8028000" cy="322783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Open discussion</a:t>
            </a:r>
          </a:p>
          <a:p>
            <a:r>
              <a:rPr lang="en-GB" dirty="0"/>
              <a:t>What is your interest in developing / issuing a green bond over the next </a:t>
            </a:r>
            <a:r>
              <a:rPr lang="hr-HR" dirty="0"/>
              <a:t>1-2 </a:t>
            </a:r>
            <a:r>
              <a:rPr lang="hr-HR" dirty="0" err="1"/>
              <a:t>years</a:t>
            </a:r>
            <a:r>
              <a:rPr lang="en-GB" dirty="0"/>
              <a:t>? </a:t>
            </a:r>
          </a:p>
          <a:p>
            <a:r>
              <a:rPr lang="en-GB" dirty="0"/>
              <a:t>What are the bottlenecks / barriers for your institution to enter in such sustainable finance instruments?</a:t>
            </a:r>
          </a:p>
          <a:p>
            <a:r>
              <a:rPr lang="en-GB" dirty="0"/>
              <a:t>What types of investments are most interesting? Is there any particular sectors that may require “Green debt” financing? </a:t>
            </a: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EF7918-26A5-4C1C-8E08-3D5EB74401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156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BAF52-5986-45ED-AA27-97B61CD83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&amp; Answers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79B50A-5E64-476A-85FF-16413454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572768"/>
            <a:ext cx="8028000" cy="322783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Open discussion</a:t>
            </a:r>
          </a:p>
          <a:p>
            <a:r>
              <a:rPr lang="en-GB" dirty="0"/>
              <a:t>Plans for legal and regulatory framework supporting green bonds/finance? </a:t>
            </a:r>
          </a:p>
          <a:p>
            <a:r>
              <a:rPr lang="en-GB" dirty="0"/>
              <a:t>Green finance practices in Armenia (asset side)? What is your view on the green finance market perspectives? </a:t>
            </a:r>
          </a:p>
          <a:p>
            <a:r>
              <a:rPr lang="en-GB" dirty="0"/>
              <a:t>Funding sources for green finance…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EF7918-26A5-4C1C-8E08-3D5EB74401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163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BAF52-5986-45ED-AA27-97B61CD83C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ANNEX</a:t>
            </a:r>
            <a:r>
              <a:rPr lang="en-GB" dirty="0"/>
              <a:t>ES – ADDITIONAL INFORMATION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0918F562-E0B9-4B67-CB54-61012EBCC3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272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F2995-627E-417B-9301-20BA8CFA1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" y="1638000"/>
            <a:ext cx="8097737" cy="554400"/>
          </a:xfrm>
        </p:spPr>
        <p:txBody>
          <a:bodyPr/>
          <a:lstStyle/>
          <a:p>
            <a:r>
              <a:rPr lang="sr-Latn-RS" dirty="0"/>
              <a:t>Sectors - </a:t>
            </a:r>
            <a:r>
              <a:rPr lang="en-US" dirty="0"/>
              <a:t>c</a:t>
            </a:r>
            <a:r>
              <a:rPr lang="sr-Latn-RS" dirty="0"/>
              <a:t>ategories of investments/projects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and eligibility criteria</a:t>
            </a:r>
            <a:br>
              <a:rPr lang="sr-Latn-RS" dirty="0"/>
            </a:br>
            <a:br>
              <a:rPr lang="sr-Latn-RS" dirty="0"/>
            </a:b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902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6ECF6-1FBE-4761-A598-548BCEB5B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200" y="843512"/>
            <a:ext cx="7030800" cy="430887"/>
          </a:xfrm>
        </p:spPr>
        <p:txBody>
          <a:bodyPr/>
          <a:lstStyle/>
          <a:p>
            <a:r>
              <a:rPr lang="en-GB" dirty="0"/>
              <a:t>Green bond standards</a:t>
            </a:r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BCBB7F-3492-4B93-8D94-F3E2280BD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96291"/>
            <a:ext cx="8028000" cy="308650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Comparing list of eligible sectors through different standards</a:t>
            </a:r>
          </a:p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834AA3E-C870-4957-9221-873D98EC6B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559323"/>
              </p:ext>
            </p:extLst>
          </p:nvPr>
        </p:nvGraphicFramePr>
        <p:xfrm>
          <a:off x="539999" y="1843818"/>
          <a:ext cx="8028001" cy="29574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8219">
                  <a:extLst>
                    <a:ext uri="{9D8B030D-6E8A-4147-A177-3AD203B41FA5}">
                      <a16:colId xmlns:a16="http://schemas.microsoft.com/office/drawing/2014/main" val="3254390834"/>
                    </a:ext>
                  </a:extLst>
                </a:gridCol>
                <a:gridCol w="2688083">
                  <a:extLst>
                    <a:ext uri="{9D8B030D-6E8A-4147-A177-3AD203B41FA5}">
                      <a16:colId xmlns:a16="http://schemas.microsoft.com/office/drawing/2014/main" val="1694337355"/>
                    </a:ext>
                  </a:extLst>
                </a:gridCol>
                <a:gridCol w="2631699">
                  <a:extLst>
                    <a:ext uri="{9D8B030D-6E8A-4147-A177-3AD203B41FA5}">
                      <a16:colId xmlns:a16="http://schemas.microsoft.com/office/drawing/2014/main" val="3418666648"/>
                    </a:ext>
                  </a:extLst>
                </a:gridCol>
              </a:tblGrid>
              <a:tr h="272365">
                <a:tc>
                  <a:txBody>
                    <a:bodyPr/>
                    <a:lstStyle/>
                    <a:p>
                      <a:pPr algn="ctr"/>
                      <a:r>
                        <a:rPr lang="hr-HR" sz="1100" dirty="0"/>
                        <a:t>CBI Green Bonds Standard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dirty="0"/>
                        <a:t>ICMA Green Bonds Principles</a:t>
                      </a: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dirty="0"/>
                        <a:t>EU Green Bonds</a:t>
                      </a:r>
                      <a:r>
                        <a:rPr lang="en-US" sz="1100" dirty="0"/>
                        <a:t> </a:t>
                      </a:r>
                      <a:r>
                        <a:rPr lang="hr-HR" sz="1100" dirty="0"/>
                        <a:t>Standard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26194024"/>
                  </a:ext>
                </a:extLst>
              </a:tr>
              <a:tr h="352010">
                <a:tc>
                  <a:txBody>
                    <a:bodyPr/>
                    <a:lstStyle/>
                    <a:p>
                      <a:pPr algn="ctr"/>
                      <a:r>
                        <a:rPr lang="hr-HR" sz="1000" dirty="0"/>
                        <a:t>Bioenergy; Geothermal energy; Marine renewable energy; Solar energy; Wind energy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dirty="0"/>
                        <a:t>Renewable energy</a:t>
                      </a: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dirty="0"/>
                        <a:t>Electricity, gas, steam and air conditioning supply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7952132"/>
                  </a:ext>
                </a:extLst>
              </a:tr>
              <a:tr h="223923">
                <a:tc>
                  <a:txBody>
                    <a:bodyPr/>
                    <a:lstStyle/>
                    <a:p>
                      <a:pPr algn="ctr"/>
                      <a:r>
                        <a:rPr lang="hr-HR" sz="1000" dirty="0"/>
                        <a:t>Buildings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dirty="0"/>
                        <a:t>Energy efficiency</a:t>
                      </a: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dirty="0"/>
                        <a:t>Buildings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5634696"/>
                  </a:ext>
                </a:extLst>
              </a:tr>
              <a:tr h="223923">
                <a:tc>
                  <a:txBody>
                    <a:bodyPr/>
                    <a:lstStyle/>
                    <a:p>
                      <a:pPr algn="ctr"/>
                      <a:endParaRPr lang="hr-HR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dirty="0"/>
                        <a:t>Pollution prevention and control</a:t>
                      </a: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dirty="0"/>
                        <a:t>Manufacturing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38980095"/>
                  </a:ext>
                </a:extLst>
              </a:tr>
              <a:tr h="223923">
                <a:tc>
                  <a:txBody>
                    <a:bodyPr/>
                    <a:lstStyle/>
                    <a:p>
                      <a:pPr algn="ctr"/>
                      <a:r>
                        <a:rPr lang="hr-HR" sz="1000" dirty="0"/>
                        <a:t>Agriculture; Protected agriculture; Forestry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Sustainable management of living natural resources</a:t>
                      </a:r>
                      <a:endParaRPr lang="hr-HR" sz="1000" dirty="0"/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dirty="0"/>
                        <a:t>Agriculture and forestry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31825473"/>
                  </a:ext>
                </a:extLst>
              </a:tr>
              <a:tr h="223923">
                <a:tc>
                  <a:txBody>
                    <a:bodyPr/>
                    <a:lstStyle/>
                    <a:p>
                      <a:pPr algn="ctr"/>
                      <a:r>
                        <a:rPr lang="hr-HR" sz="1000" dirty="0"/>
                        <a:t>Land conservation &amp; restoration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Terrestrial and aquatic biodiversity conservation</a:t>
                      </a:r>
                      <a:endParaRPr lang="hr-HR" sz="1000" dirty="0"/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88267922"/>
                  </a:ext>
                </a:extLst>
              </a:tr>
              <a:tr h="223923">
                <a:tc>
                  <a:txBody>
                    <a:bodyPr/>
                    <a:lstStyle/>
                    <a:p>
                      <a:pPr algn="ctr"/>
                      <a:r>
                        <a:rPr lang="hr-HR" sz="1000" dirty="0"/>
                        <a:t>Low carbon transport; Shipping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Clean transportation</a:t>
                      </a:r>
                      <a:endParaRPr lang="hr-HR" sz="1000" dirty="0"/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dirty="0"/>
                        <a:t>Transport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83956720"/>
                  </a:ext>
                </a:extLst>
              </a:tr>
              <a:tr h="352010">
                <a:tc>
                  <a:txBody>
                    <a:bodyPr/>
                    <a:lstStyle/>
                    <a:p>
                      <a:pPr algn="ctr"/>
                      <a:r>
                        <a:rPr lang="hr-HR" sz="1000" dirty="0"/>
                        <a:t>Waste Management; Water Infrastructure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Sustainable water management (including clean and/or drinking water)</a:t>
                      </a:r>
                      <a:endParaRPr lang="hr-HR" sz="1000" dirty="0"/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dirty="0"/>
                        <a:t>Water, waste and sewerage remediation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37923921"/>
                  </a:ext>
                </a:extLst>
              </a:tr>
              <a:tr h="295890">
                <a:tc>
                  <a:txBody>
                    <a:bodyPr/>
                    <a:lstStyle/>
                    <a:p>
                      <a:pPr algn="ctr"/>
                      <a:r>
                        <a:rPr lang="hr-HR" sz="1000" dirty="0"/>
                        <a:t>Climate Resilience Principles</a:t>
                      </a:r>
                      <a:r>
                        <a:rPr lang="en-GB" sz="1000" dirty="0"/>
                        <a:t> (see </a:t>
                      </a:r>
                      <a:r>
                        <a:rPr lang="en-GB" sz="1000" dirty="0">
                          <a:hlinkClick r:id="rId2"/>
                        </a:rPr>
                        <a:t>here</a:t>
                      </a:r>
                      <a:r>
                        <a:rPr lang="en-GB" sz="1000" dirty="0"/>
                        <a:t>)</a:t>
                      </a:r>
                      <a:endParaRPr lang="hr-HR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Climate Adaptation</a:t>
                      </a:r>
                      <a:endParaRPr lang="hr-HR" sz="1000" dirty="0"/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37922548"/>
                  </a:ext>
                </a:extLst>
              </a:tr>
              <a:tr h="352010">
                <a:tc>
                  <a:txBody>
                    <a:bodyPr/>
                    <a:lstStyle/>
                    <a:p>
                      <a:pPr algn="ctr"/>
                      <a:endParaRPr lang="hr-HR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 Eco-efficient products, production technologies and processes</a:t>
                      </a: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dirty="0"/>
                        <a:t>ICT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86456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8735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6ECF6-1FBE-4761-A598-548BCEB5B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200" y="843512"/>
            <a:ext cx="7030800" cy="430887"/>
          </a:xfrm>
        </p:spPr>
        <p:txBody>
          <a:bodyPr/>
          <a:lstStyle/>
          <a:p>
            <a:r>
              <a:rPr lang="en-GB" dirty="0"/>
              <a:t>ICMA sectors and eligibility criteria</a:t>
            </a:r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BCBB7F-3492-4B93-8D94-F3E2280BD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63717"/>
            <a:ext cx="8028000" cy="3366536"/>
          </a:xfrm>
        </p:spPr>
        <p:txBody>
          <a:bodyPr/>
          <a:lstStyle/>
          <a:p>
            <a:pPr marL="0" indent="0">
              <a:buNone/>
            </a:pPr>
            <a:r>
              <a:rPr lang="sr-Latn-RS" sz="2000" dirty="0"/>
              <a:t>The Bank</a:t>
            </a:r>
            <a:r>
              <a:rPr lang="en-US" sz="2000" dirty="0"/>
              <a:t>’s Green Bond Framework is aligned with ICMA GB Principle.</a:t>
            </a:r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4EFCC7-D703-496C-A534-CFED9A91F0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479785"/>
              </p:ext>
            </p:extLst>
          </p:nvPr>
        </p:nvGraphicFramePr>
        <p:xfrm>
          <a:off x="540000" y="1822269"/>
          <a:ext cx="8028000" cy="32221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0057">
                  <a:extLst>
                    <a:ext uri="{9D8B030D-6E8A-4147-A177-3AD203B41FA5}">
                      <a16:colId xmlns:a16="http://schemas.microsoft.com/office/drawing/2014/main" val="3800904674"/>
                    </a:ext>
                  </a:extLst>
                </a:gridCol>
                <a:gridCol w="6477943">
                  <a:extLst>
                    <a:ext uri="{9D8B030D-6E8A-4147-A177-3AD203B41FA5}">
                      <a16:colId xmlns:a16="http://schemas.microsoft.com/office/drawing/2014/main" val="1657664894"/>
                    </a:ext>
                  </a:extLst>
                </a:gridCol>
              </a:tblGrid>
              <a:tr h="16201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1">
                          <a:effectLst/>
                        </a:rPr>
                        <a:t>Category </a:t>
                      </a:r>
                      <a:endParaRPr lang="sr-Latn-RS" sz="900" b="1">
                        <a:solidFill>
                          <a:srgbClr val="595959"/>
                        </a:solidFill>
                        <a:effectLst/>
                        <a:latin typeface="Trebuchet MS" panose="020B0603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1769" marR="41769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1" dirty="0">
                          <a:effectLst/>
                        </a:rPr>
                        <a:t>Eligible Areas </a:t>
                      </a:r>
                      <a:endParaRPr lang="sr-Latn-RS" sz="900" b="1" dirty="0">
                        <a:solidFill>
                          <a:srgbClr val="595959"/>
                        </a:solidFill>
                        <a:effectLst/>
                        <a:latin typeface="Trebuchet MS" panose="020B0603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1769" marR="41769" marT="0" marB="0" anchor="ctr"/>
                </a:tc>
                <a:extLst>
                  <a:ext uri="{0D108BD9-81ED-4DB2-BD59-A6C34878D82A}">
                    <a16:rowId xmlns:a16="http://schemas.microsoft.com/office/drawing/2014/main" val="2218148498"/>
                  </a:ext>
                </a:extLst>
              </a:tr>
              <a:tr h="11935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 dirty="0">
                          <a:effectLst/>
                        </a:rPr>
                        <a:t>Renewable Energy</a:t>
                      </a:r>
                      <a:endParaRPr lang="sr-Latn-RS" sz="900" b="0" dirty="0">
                        <a:solidFill>
                          <a:srgbClr val="595959"/>
                        </a:solidFill>
                        <a:effectLst/>
                        <a:latin typeface="Trebuchet MS" panose="020B0603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1769" marR="41769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>
                          <a:effectLst/>
                        </a:rPr>
                        <a:t>Production, Transmission, Appliances and Products</a:t>
                      </a:r>
                      <a:endParaRPr lang="sr-Latn-RS" sz="900" b="0">
                        <a:solidFill>
                          <a:srgbClr val="595959"/>
                        </a:solidFill>
                        <a:effectLst/>
                        <a:latin typeface="Trebuchet MS" panose="020B0603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1769" marR="41769" marT="0" marB="0" anchor="ctr"/>
                </a:tc>
                <a:extLst>
                  <a:ext uri="{0D108BD9-81ED-4DB2-BD59-A6C34878D82A}">
                    <a16:rowId xmlns:a16="http://schemas.microsoft.com/office/drawing/2014/main" val="1961111603"/>
                  </a:ext>
                </a:extLst>
              </a:tr>
              <a:tr h="1751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>
                          <a:effectLst/>
                        </a:rPr>
                        <a:t>Energy Efficiency</a:t>
                      </a:r>
                      <a:endParaRPr lang="sr-Latn-RS" sz="900" b="0">
                        <a:solidFill>
                          <a:srgbClr val="595959"/>
                        </a:solidFill>
                        <a:effectLst/>
                        <a:latin typeface="Trebuchet MS" panose="020B0603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1769" marR="41769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 dirty="0">
                          <a:effectLst/>
                        </a:rPr>
                        <a:t>New and Refurbished Buildings, Energy Storage, District Heating, Smart Grids, Appliances and Products</a:t>
                      </a:r>
                      <a:endParaRPr lang="sr-Latn-RS" sz="900" b="0" dirty="0">
                        <a:solidFill>
                          <a:srgbClr val="595959"/>
                        </a:solidFill>
                        <a:effectLst/>
                        <a:latin typeface="Trebuchet MS" panose="020B0603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1769" marR="41769" marT="0" marB="0" anchor="ctr"/>
                </a:tc>
                <a:extLst>
                  <a:ext uri="{0D108BD9-81ED-4DB2-BD59-A6C34878D82A}">
                    <a16:rowId xmlns:a16="http://schemas.microsoft.com/office/drawing/2014/main" val="548190026"/>
                  </a:ext>
                </a:extLst>
              </a:tr>
              <a:tr h="1835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>
                          <a:effectLst/>
                        </a:rPr>
                        <a:t>Pollution Prevention and Control</a:t>
                      </a:r>
                      <a:endParaRPr lang="sr-Latn-RS" sz="900" b="0">
                        <a:solidFill>
                          <a:srgbClr val="595959"/>
                        </a:solidFill>
                        <a:effectLst/>
                        <a:latin typeface="Trebuchet MS" panose="020B0603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1769" marR="41769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 dirty="0">
                          <a:effectLst/>
                        </a:rPr>
                        <a:t>Reduction of Air Emissions, GHG Control, Soil Remediation, Waste Prevention, Waste Reduction, Waste Recycling and Energy/ Emission-Efficient Waste to Energy</a:t>
                      </a:r>
                      <a:endParaRPr lang="sr-Latn-RS" sz="900" b="0" dirty="0">
                        <a:solidFill>
                          <a:srgbClr val="595959"/>
                        </a:solidFill>
                        <a:effectLst/>
                        <a:latin typeface="Trebuchet MS" panose="020B0603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1769" marR="41769" marT="0" marB="0" anchor="ctr"/>
                </a:tc>
                <a:extLst>
                  <a:ext uri="{0D108BD9-81ED-4DB2-BD59-A6C34878D82A}">
                    <a16:rowId xmlns:a16="http://schemas.microsoft.com/office/drawing/2014/main" val="1455173650"/>
                  </a:ext>
                </a:extLst>
              </a:tr>
              <a:tr h="42031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>
                          <a:effectLst/>
                        </a:rPr>
                        <a:t>Environmentally Sustainable Management of Living Natural Resources and Land Use</a:t>
                      </a:r>
                      <a:endParaRPr lang="sr-Latn-RS" sz="900" b="0">
                        <a:solidFill>
                          <a:srgbClr val="595959"/>
                        </a:solidFill>
                        <a:effectLst/>
                        <a:latin typeface="Trebuchet MS" panose="020B0603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1769" marR="41769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>
                          <a:effectLst/>
                        </a:rPr>
                        <a:t>Environmentally Sustainable Agriculture; Environmentally Sustainable Animal Husbandry; Climate Smart Farm Inputs such as Biological Crop Protection or Drip-Irrigation; Environmentally Sustainable Fishery and Aquaculture; Environmentally Sustainable Forestry, Including Afforestation or Reforestation, and Preservation or Restoration of Natural Landscapes</a:t>
                      </a:r>
                      <a:endParaRPr lang="sr-Latn-RS" sz="900" b="0">
                        <a:solidFill>
                          <a:srgbClr val="595959"/>
                        </a:solidFill>
                        <a:effectLst/>
                        <a:latin typeface="Trebuchet MS" panose="020B0603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1769" marR="41769" marT="0" marB="0" anchor="ctr"/>
                </a:tc>
                <a:extLst>
                  <a:ext uri="{0D108BD9-81ED-4DB2-BD59-A6C34878D82A}">
                    <a16:rowId xmlns:a16="http://schemas.microsoft.com/office/drawing/2014/main" val="23950281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 dirty="0">
                          <a:effectLst/>
                        </a:rPr>
                        <a:t>Terrestrial and Aquatic Biodiversity Conservation</a:t>
                      </a:r>
                      <a:endParaRPr lang="sr-Latn-RS" sz="900" b="0" dirty="0">
                        <a:solidFill>
                          <a:srgbClr val="595959"/>
                        </a:solidFill>
                        <a:effectLst/>
                        <a:latin typeface="Trebuchet MS" panose="020B0603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1769" marR="41769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>
                          <a:effectLst/>
                        </a:rPr>
                        <a:t>Protection of Coastal, Marine and Watershed Environments</a:t>
                      </a:r>
                      <a:endParaRPr lang="sr-Latn-RS" sz="900" b="0">
                        <a:solidFill>
                          <a:srgbClr val="595959"/>
                        </a:solidFill>
                        <a:effectLst/>
                        <a:latin typeface="Trebuchet MS" panose="020B0603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1769" marR="41769" marT="0" marB="0" anchor="ctr"/>
                </a:tc>
                <a:extLst>
                  <a:ext uri="{0D108BD9-81ED-4DB2-BD59-A6C34878D82A}">
                    <a16:rowId xmlns:a16="http://schemas.microsoft.com/office/drawing/2014/main" val="1545006119"/>
                  </a:ext>
                </a:extLst>
              </a:tr>
              <a:tr h="1618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>
                          <a:effectLst/>
                        </a:rPr>
                        <a:t>Clean Transportation </a:t>
                      </a:r>
                      <a:endParaRPr lang="sr-Latn-RS" sz="900" b="0">
                        <a:solidFill>
                          <a:srgbClr val="595959"/>
                        </a:solidFill>
                        <a:effectLst/>
                        <a:latin typeface="Trebuchet MS" panose="020B0603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1769" marR="41769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>
                          <a:effectLst/>
                        </a:rPr>
                        <a:t>Electric, Hybrid, Public, Rail, Non-Motorised, Multi-Modal Transportation, Infrastructure for Clean Energy Vehicles and Reduction of Harmful Emission</a:t>
                      </a:r>
                      <a:endParaRPr lang="sr-Latn-RS" sz="900" b="0">
                        <a:solidFill>
                          <a:srgbClr val="595959"/>
                        </a:solidFill>
                        <a:effectLst/>
                        <a:latin typeface="Trebuchet MS" panose="020B0603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1769" marR="41769" marT="0" marB="0" anchor="ctr"/>
                </a:tc>
                <a:extLst>
                  <a:ext uri="{0D108BD9-81ED-4DB2-BD59-A6C34878D82A}">
                    <a16:rowId xmlns:a16="http://schemas.microsoft.com/office/drawing/2014/main" val="1054111675"/>
                  </a:ext>
                </a:extLst>
              </a:tr>
              <a:tr h="3558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>
                          <a:effectLst/>
                        </a:rPr>
                        <a:t>Sustainable Water and Wastewater Management</a:t>
                      </a:r>
                      <a:endParaRPr lang="sr-Latn-RS" sz="900" b="0">
                        <a:solidFill>
                          <a:srgbClr val="595959"/>
                        </a:solidFill>
                        <a:effectLst/>
                        <a:latin typeface="Trebuchet MS" panose="020B0603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1769" marR="41769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>
                          <a:effectLst/>
                        </a:rPr>
                        <a:t>Sustainable Infrastructure for Clean and/or Drinking Water, Wastewater Treatment, Sustainable Urban Drainage Systems and River Training and Other Forms of Flooding Mitigation</a:t>
                      </a:r>
                      <a:endParaRPr lang="sr-Latn-RS" sz="900" b="0">
                        <a:solidFill>
                          <a:srgbClr val="595959"/>
                        </a:solidFill>
                        <a:effectLst/>
                        <a:latin typeface="Trebuchet MS" panose="020B0603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1769" marR="41769" marT="0" marB="0" anchor="ctr"/>
                </a:tc>
                <a:extLst>
                  <a:ext uri="{0D108BD9-81ED-4DB2-BD59-A6C34878D82A}">
                    <a16:rowId xmlns:a16="http://schemas.microsoft.com/office/drawing/2014/main" val="3624968448"/>
                  </a:ext>
                </a:extLst>
              </a:tr>
              <a:tr h="24683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>
                          <a:effectLst/>
                        </a:rPr>
                        <a:t>Climate Change Adaptation</a:t>
                      </a:r>
                      <a:endParaRPr lang="sr-Latn-RS" sz="900" b="0">
                        <a:solidFill>
                          <a:srgbClr val="595959"/>
                        </a:solidFill>
                        <a:effectLst/>
                        <a:latin typeface="Trebuchet MS" panose="020B0603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1769" marR="41769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>
                          <a:effectLst/>
                        </a:rPr>
                        <a:t>Efforts to Make Infrastructure More Resilient to Impacts of Climate Change, as well as Information Support Systems, such as Climate Observation and Early Warning Systems</a:t>
                      </a:r>
                      <a:endParaRPr lang="sr-Latn-RS" sz="900" b="0">
                        <a:solidFill>
                          <a:srgbClr val="595959"/>
                        </a:solidFill>
                        <a:effectLst/>
                        <a:latin typeface="Trebuchet MS" panose="020B0603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1769" marR="41769" marT="0" marB="0" anchor="ctr"/>
                </a:tc>
                <a:extLst>
                  <a:ext uri="{0D108BD9-81ED-4DB2-BD59-A6C34878D82A}">
                    <a16:rowId xmlns:a16="http://schemas.microsoft.com/office/drawing/2014/main" val="4077093523"/>
                  </a:ext>
                </a:extLst>
              </a:tr>
              <a:tr h="3558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>
                          <a:effectLst/>
                        </a:rPr>
                        <a:t>Circular Economy Adapted Products, Production Technologies and Processes</a:t>
                      </a:r>
                      <a:endParaRPr lang="sr-Latn-RS" sz="900" b="0">
                        <a:solidFill>
                          <a:srgbClr val="595959"/>
                        </a:solidFill>
                        <a:effectLst/>
                        <a:latin typeface="Trebuchet MS" panose="020B0603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1769" marR="41769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>
                          <a:effectLst/>
                        </a:rPr>
                        <a:t>The Design and Introduction of Reusable, Recyclable and Refurbished Materials, Components and Products; Circular Tools and Services); and/or Certified Eco-Efficient Products</a:t>
                      </a:r>
                      <a:endParaRPr lang="sr-Latn-RS" sz="900" b="0">
                        <a:solidFill>
                          <a:srgbClr val="595959"/>
                        </a:solidFill>
                        <a:effectLst/>
                        <a:latin typeface="Trebuchet MS" panose="020B0603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1769" marR="41769" marT="0" marB="0" anchor="ctr"/>
                </a:tc>
                <a:extLst>
                  <a:ext uri="{0D108BD9-81ED-4DB2-BD59-A6C34878D82A}">
                    <a16:rowId xmlns:a16="http://schemas.microsoft.com/office/drawing/2014/main" val="3341372255"/>
                  </a:ext>
                </a:extLst>
              </a:tr>
              <a:tr h="23380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 dirty="0">
                          <a:effectLst/>
                        </a:rPr>
                        <a:t>Green Buildings</a:t>
                      </a:r>
                      <a:endParaRPr lang="sr-Latn-RS" sz="900" b="0" dirty="0">
                        <a:solidFill>
                          <a:srgbClr val="595959"/>
                        </a:solidFill>
                        <a:effectLst/>
                        <a:latin typeface="Trebuchet MS" panose="020B0603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1769" marR="41769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 dirty="0">
                          <a:effectLst/>
                        </a:rPr>
                        <a:t>Buildings that meet Regional, National or Internationally Recognised Standards or Certifications for Environmental Performance</a:t>
                      </a:r>
                      <a:endParaRPr lang="sr-Latn-RS" sz="900" b="0" dirty="0">
                        <a:solidFill>
                          <a:srgbClr val="595959"/>
                        </a:solidFill>
                        <a:effectLst/>
                        <a:latin typeface="Trebuchet MS" panose="020B0603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1769" marR="41769" marT="0" marB="0" anchor="ctr"/>
                </a:tc>
                <a:extLst>
                  <a:ext uri="{0D108BD9-81ED-4DB2-BD59-A6C34878D82A}">
                    <a16:rowId xmlns:a16="http://schemas.microsoft.com/office/drawing/2014/main" val="544436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9517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F2995-627E-417B-9301-20BA8CFA1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" y="1638000"/>
            <a:ext cx="8097737" cy="554400"/>
          </a:xfrm>
        </p:spPr>
        <p:txBody>
          <a:bodyPr/>
          <a:lstStyle/>
          <a:p>
            <a:r>
              <a:rPr lang="sr-Latn-RS" dirty="0"/>
              <a:t>Tool – General sheet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756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6ECF6-1FBE-4761-A598-548BCEB5B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200" y="412625"/>
            <a:ext cx="7030800" cy="861774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Estimated costs of climate (mitigation) measures in Armenia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BCBB7F-3492-4B93-8D94-F3E2280BD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96291"/>
            <a:ext cx="8028000" cy="3086508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D2D2C5E-E403-41DA-B4A9-69653BF63B56}"/>
              </a:ext>
            </a:extLst>
          </p:cNvPr>
          <p:cNvGraphicFramePr>
            <a:graphicFrameLocks noGrp="1"/>
          </p:cNvGraphicFramePr>
          <p:nvPr/>
        </p:nvGraphicFramePr>
        <p:xfrm>
          <a:off x="538046" y="1438619"/>
          <a:ext cx="80280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6989">
                  <a:extLst>
                    <a:ext uri="{9D8B030D-6E8A-4147-A177-3AD203B41FA5}">
                      <a16:colId xmlns:a16="http://schemas.microsoft.com/office/drawing/2014/main" val="3600058607"/>
                    </a:ext>
                  </a:extLst>
                </a:gridCol>
                <a:gridCol w="3271011">
                  <a:extLst>
                    <a:ext uri="{9D8B030D-6E8A-4147-A177-3AD203B41FA5}">
                      <a16:colId xmlns:a16="http://schemas.microsoft.com/office/drawing/2014/main" val="1750232899"/>
                    </a:ext>
                  </a:extLst>
                </a:gridCol>
              </a:tblGrid>
              <a:tr h="346769">
                <a:tc>
                  <a:txBody>
                    <a:bodyPr/>
                    <a:lstStyle/>
                    <a:p>
                      <a:r>
                        <a:rPr lang="en-US" dirty="0"/>
                        <a:t>Climate mitigation sectors (Armenia)</a:t>
                      </a:r>
                      <a:endParaRPr lang="sr-Latn-R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Estimated amount, USD million</a:t>
                      </a:r>
                      <a:endParaRPr lang="sr-Latn-R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892579"/>
                  </a:ext>
                </a:extLst>
              </a:tr>
              <a:tr h="346769">
                <a:tc>
                  <a:txBody>
                    <a:bodyPr/>
                    <a:lstStyle/>
                    <a:p>
                      <a:r>
                        <a:rPr lang="en-US" dirty="0"/>
                        <a:t>Renewable energy </a:t>
                      </a:r>
                    </a:p>
                    <a:p>
                      <a:r>
                        <a:rPr lang="en-US" dirty="0"/>
                        <a:t>(hydropower plants, wind plants, solar plants)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1,395</a:t>
                      </a:r>
                      <a:endParaRPr lang="sr-Latn-R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021217"/>
                  </a:ext>
                </a:extLst>
              </a:tr>
              <a:tr h="346769">
                <a:tc>
                  <a:txBody>
                    <a:bodyPr/>
                    <a:lstStyle/>
                    <a:p>
                      <a:r>
                        <a:rPr lang="en-US" dirty="0"/>
                        <a:t>Combined-cycle gas turbine plants</a:t>
                      </a:r>
                      <a:endParaRPr lang="sr-Latn-R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1,200</a:t>
                      </a:r>
                      <a:endParaRPr lang="sr-Latn-R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515870"/>
                  </a:ext>
                </a:extLst>
              </a:tr>
              <a:tr h="338533">
                <a:tc>
                  <a:txBody>
                    <a:bodyPr/>
                    <a:lstStyle/>
                    <a:p>
                      <a:r>
                        <a:rPr lang="en-US" dirty="0"/>
                        <a:t>Energy efficiency for residential buildings</a:t>
                      </a:r>
                      <a:endParaRPr lang="sr-Latn-R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1,200</a:t>
                      </a:r>
                      <a:endParaRPr lang="sr-Latn-R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147545"/>
                  </a:ext>
                </a:extLst>
              </a:tr>
              <a:tr h="346769">
                <a:tc>
                  <a:txBody>
                    <a:bodyPr/>
                    <a:lstStyle/>
                    <a:p>
                      <a:r>
                        <a:rPr lang="en-US" dirty="0"/>
                        <a:t>Energy efficiency for public buildings</a:t>
                      </a:r>
                      <a:endParaRPr lang="sr-Latn-R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294</a:t>
                      </a:r>
                      <a:endParaRPr lang="sr-Latn-R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568396"/>
                  </a:ext>
                </a:extLst>
              </a:tr>
              <a:tr h="34676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Energy efficiency for industrial buildings</a:t>
                      </a:r>
                      <a:endParaRPr lang="sr-Latn-R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144</a:t>
                      </a:r>
                      <a:endParaRPr lang="sr-Latn-R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123525"/>
                  </a:ext>
                </a:extLst>
              </a:tr>
              <a:tr h="346769">
                <a:tc>
                  <a:txBody>
                    <a:bodyPr/>
                    <a:lstStyle/>
                    <a:p>
                      <a:r>
                        <a:rPr lang="en-US" dirty="0"/>
                        <a:t>Transport</a:t>
                      </a:r>
                      <a:endParaRPr lang="sr-Latn-R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265</a:t>
                      </a:r>
                      <a:endParaRPr lang="sr-Latn-R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4070376"/>
                  </a:ext>
                </a:extLst>
              </a:tr>
              <a:tr h="346769">
                <a:tc>
                  <a:txBody>
                    <a:bodyPr/>
                    <a:lstStyle/>
                    <a:p>
                      <a:r>
                        <a:rPr lang="en-US" dirty="0"/>
                        <a:t>Waste management</a:t>
                      </a:r>
                      <a:endParaRPr lang="sr-Latn-R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174</a:t>
                      </a:r>
                      <a:endParaRPr lang="sr-Latn-R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171285"/>
                  </a:ext>
                </a:extLst>
              </a:tr>
              <a:tr h="346769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  <a:endParaRPr lang="sr-Latn-R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4,672</a:t>
                      </a:r>
                      <a:endParaRPr lang="sr-Latn-R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21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143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8B5E-EED8-4C66-BBAD-AF3B1562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503" y="843512"/>
            <a:ext cx="7320497" cy="430887"/>
          </a:xfrm>
        </p:spPr>
        <p:txBody>
          <a:bodyPr/>
          <a:lstStyle/>
          <a:p>
            <a:r>
              <a:rPr lang="en-US" dirty="0"/>
              <a:t>Investment screening - general sheet 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D26C95-6D26-49B5-BBC6-A362BEC4E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06" y="1500328"/>
            <a:ext cx="8358993" cy="3643171"/>
          </a:xfrm>
        </p:spPr>
        <p:txBody>
          <a:bodyPr/>
          <a:lstStyle/>
          <a:p>
            <a:pPr marL="342900" lvl="1" indent="0">
              <a:buNone/>
            </a:pPr>
            <a:r>
              <a:rPr lang="en-US" sz="1400" dirty="0"/>
              <a:t>Applicant data</a:t>
            </a:r>
          </a:p>
          <a:p>
            <a:pPr marL="342900" lvl="1" indent="0">
              <a:buNone/>
            </a:pPr>
            <a:endParaRPr lang="en-US" sz="1400" dirty="0"/>
          </a:p>
          <a:p>
            <a:pPr marL="342900" lvl="1" indent="0">
              <a:buNone/>
            </a:pPr>
            <a:endParaRPr lang="en-US" sz="1400" dirty="0"/>
          </a:p>
          <a:p>
            <a:pPr marL="342900" lvl="1" indent="0">
              <a:buNone/>
            </a:pPr>
            <a:endParaRPr lang="en-US" sz="1200" dirty="0"/>
          </a:p>
          <a:p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E24F85-4328-488E-A330-AC70D07895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71143" b="22255"/>
          <a:stretch/>
        </p:blipFill>
        <p:spPr>
          <a:xfrm>
            <a:off x="576001" y="1795327"/>
            <a:ext cx="5890113" cy="329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38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8B5E-EED8-4C66-BBAD-AF3B1562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503" y="843512"/>
            <a:ext cx="7320497" cy="430887"/>
          </a:xfrm>
        </p:spPr>
        <p:txBody>
          <a:bodyPr/>
          <a:lstStyle/>
          <a:p>
            <a:r>
              <a:rPr lang="en-US" dirty="0"/>
              <a:t>Investment screening - general sheet 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D26C95-6D26-49B5-BBC6-A362BEC4E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06" y="1500328"/>
            <a:ext cx="8358993" cy="3643171"/>
          </a:xfrm>
        </p:spPr>
        <p:txBody>
          <a:bodyPr/>
          <a:lstStyle/>
          <a:p>
            <a:pPr marL="342900" lvl="1" indent="0">
              <a:buNone/>
            </a:pPr>
            <a:r>
              <a:rPr lang="en-US" sz="1400" dirty="0"/>
              <a:t>Investment data - I</a:t>
            </a:r>
          </a:p>
          <a:p>
            <a:pPr marL="342900" lvl="1" indent="0">
              <a:buNone/>
            </a:pPr>
            <a:endParaRPr lang="en-US" sz="1400" dirty="0"/>
          </a:p>
          <a:p>
            <a:pPr marL="342900" lvl="1" indent="0">
              <a:buNone/>
            </a:pPr>
            <a:endParaRPr lang="en-US" sz="1400" dirty="0"/>
          </a:p>
          <a:p>
            <a:pPr marL="342900" lvl="1" indent="0">
              <a:buNone/>
            </a:pPr>
            <a:endParaRPr lang="en-US" sz="1200" dirty="0"/>
          </a:p>
          <a:p>
            <a:endParaRPr lang="en-GB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09736-A667-4FC8-8899-EE4B250117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9" t="36095" r="72518" b="20771"/>
          <a:stretch/>
        </p:blipFill>
        <p:spPr>
          <a:xfrm>
            <a:off x="529045" y="1765555"/>
            <a:ext cx="3801291" cy="25117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CD9254-2F44-4899-81E6-8EAC141A2D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6" t="30289" r="72493" b="33584"/>
          <a:stretch/>
        </p:blipFill>
        <p:spPr>
          <a:xfrm>
            <a:off x="4650375" y="1882968"/>
            <a:ext cx="4133160" cy="227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39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8B5E-EED8-4C66-BBAD-AF3B1562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503" y="843512"/>
            <a:ext cx="7320497" cy="430887"/>
          </a:xfrm>
        </p:spPr>
        <p:txBody>
          <a:bodyPr/>
          <a:lstStyle/>
          <a:p>
            <a:r>
              <a:rPr lang="en-US" dirty="0"/>
              <a:t>Investment screening - general sheet 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D26C95-6D26-49B5-BBC6-A362BEC4E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06" y="1441545"/>
            <a:ext cx="8358993" cy="3643171"/>
          </a:xfrm>
        </p:spPr>
        <p:txBody>
          <a:bodyPr/>
          <a:lstStyle/>
          <a:p>
            <a:pPr marL="342900" lvl="1" indent="0">
              <a:buNone/>
            </a:pPr>
            <a:r>
              <a:rPr lang="en-US" sz="1400" dirty="0"/>
              <a:t>Investment data - II</a:t>
            </a:r>
          </a:p>
          <a:p>
            <a:pPr marL="342900" lvl="1" indent="0">
              <a:buNone/>
            </a:pPr>
            <a:endParaRPr lang="en-US" sz="1400" dirty="0"/>
          </a:p>
          <a:p>
            <a:pPr marL="342900" lvl="1" indent="0">
              <a:buNone/>
            </a:pPr>
            <a:endParaRPr lang="en-US" sz="1400" dirty="0"/>
          </a:p>
          <a:p>
            <a:pPr marL="342900" lvl="1" indent="0">
              <a:buNone/>
            </a:pPr>
            <a:endParaRPr lang="en-US" sz="1200" dirty="0"/>
          </a:p>
          <a:p>
            <a:endParaRPr lang="en-GB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DB2A04-AE81-4363-9D18-F1C7878AA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30" t="27371" r="28428" b="11931"/>
          <a:stretch/>
        </p:blipFill>
        <p:spPr>
          <a:xfrm>
            <a:off x="515982" y="1750422"/>
            <a:ext cx="3591050" cy="3266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5D628-192B-4A70-BED8-95283CFEB4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7" t="48032" r="72357" b="38254"/>
          <a:stretch/>
        </p:blipFill>
        <p:spPr>
          <a:xfrm>
            <a:off x="4167050" y="1750422"/>
            <a:ext cx="4460967" cy="916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E91299-565E-48FF-9253-54ADE187D4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5" t="56413" r="72459" b="27842"/>
          <a:stretch/>
        </p:blipFill>
        <p:spPr>
          <a:xfrm>
            <a:off x="4167050" y="3247641"/>
            <a:ext cx="4400950" cy="105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52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8B5E-EED8-4C66-BBAD-AF3B1562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503" y="843512"/>
            <a:ext cx="7320497" cy="430887"/>
          </a:xfrm>
        </p:spPr>
        <p:txBody>
          <a:bodyPr/>
          <a:lstStyle/>
          <a:p>
            <a:r>
              <a:rPr lang="en-US" dirty="0"/>
              <a:t>Investment screening - general sheet 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D26C95-6D26-49B5-BBC6-A362BEC4E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06" y="1441545"/>
            <a:ext cx="8358993" cy="3643171"/>
          </a:xfrm>
        </p:spPr>
        <p:txBody>
          <a:bodyPr/>
          <a:lstStyle/>
          <a:p>
            <a:pPr marL="342900" lvl="1" indent="0">
              <a:buNone/>
            </a:pPr>
            <a:r>
              <a:rPr lang="en-US" sz="1400" dirty="0"/>
              <a:t>Investment data - III</a:t>
            </a:r>
          </a:p>
          <a:p>
            <a:pPr marL="342900" lvl="1" indent="0">
              <a:buNone/>
            </a:pPr>
            <a:endParaRPr lang="en-US" sz="1400" dirty="0"/>
          </a:p>
          <a:p>
            <a:pPr marL="342900" lvl="1" indent="0">
              <a:buNone/>
            </a:pPr>
            <a:endParaRPr lang="en-US" sz="1400" dirty="0"/>
          </a:p>
          <a:p>
            <a:pPr marL="342900" lvl="1" indent="0">
              <a:buNone/>
            </a:pPr>
            <a:endParaRPr lang="en-US" sz="1200" dirty="0"/>
          </a:p>
          <a:p>
            <a:endParaRPr lang="en-GB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51EEE6-7CE4-44B4-B18C-A9F79BB0B1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6" t="36095" r="73000" b="25495"/>
          <a:stretch/>
        </p:blipFill>
        <p:spPr>
          <a:xfrm>
            <a:off x="209006" y="1783080"/>
            <a:ext cx="3866605" cy="24558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FF8D9F-B3F0-483C-A8BA-955A2810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6" t="36349" r="73000" b="22762"/>
          <a:stretch/>
        </p:blipFill>
        <p:spPr>
          <a:xfrm>
            <a:off x="4319506" y="1783079"/>
            <a:ext cx="4194517" cy="238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701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F2995-627E-417B-9301-20BA8CFA1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" y="1638000"/>
            <a:ext cx="8097737" cy="554400"/>
          </a:xfrm>
        </p:spPr>
        <p:txBody>
          <a:bodyPr/>
          <a:lstStyle/>
          <a:p>
            <a:r>
              <a:rPr lang="sr-Latn-RS" dirty="0"/>
              <a:t>Tool – through sectoral sheets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31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8B5E-EED8-4C66-BBAD-AF3B1562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200" y="843512"/>
            <a:ext cx="7030800" cy="430887"/>
          </a:xfrm>
        </p:spPr>
        <p:txBody>
          <a:bodyPr/>
          <a:lstStyle/>
          <a:p>
            <a:r>
              <a:rPr lang="en-US" dirty="0"/>
              <a:t>Sectoral sheets – some principles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D26C95-6D26-49B5-BBC6-A362BEC4E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06" y="1500328"/>
            <a:ext cx="8358993" cy="3643171"/>
          </a:xfrm>
        </p:spPr>
        <p:txBody>
          <a:bodyPr/>
          <a:lstStyle/>
          <a:p>
            <a:r>
              <a:rPr lang="en-US" sz="1600" dirty="0"/>
              <a:t>If the answer to all green questions is "yes", the answer to the question of compliance with GB standards becomes “yes” automatically.</a:t>
            </a:r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16378-E72E-4D6B-B212-AF7C24BE6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25" t="22711" r="21500" b="11473"/>
          <a:stretch/>
        </p:blipFill>
        <p:spPr>
          <a:xfrm>
            <a:off x="576001" y="2037805"/>
            <a:ext cx="7991998" cy="26748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313067-B402-44B1-A4E3-A65EA9D4F3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14" t="31524" r="12929" b="59841"/>
          <a:stretch/>
        </p:blipFill>
        <p:spPr>
          <a:xfrm>
            <a:off x="751055" y="4712613"/>
            <a:ext cx="2547297" cy="43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191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8B5E-EED8-4C66-BBAD-AF3B1562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200" y="843512"/>
            <a:ext cx="7030800" cy="430887"/>
          </a:xfrm>
        </p:spPr>
        <p:txBody>
          <a:bodyPr/>
          <a:lstStyle/>
          <a:p>
            <a:r>
              <a:rPr lang="en-US" dirty="0"/>
              <a:t>Sectoral sheets – some principles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D26C95-6D26-49B5-BBC6-A362BEC4E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06" y="1500328"/>
            <a:ext cx="8358993" cy="3643171"/>
          </a:xfrm>
        </p:spPr>
        <p:txBody>
          <a:bodyPr/>
          <a:lstStyle/>
          <a:p>
            <a:r>
              <a:rPr lang="en-US" sz="1600" dirty="0"/>
              <a:t>Only one answer “no” to green questions is sufficient to generate answer “no” to the question of compliance with GB standards.</a:t>
            </a:r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DAFE4A-A8CC-4BDB-8E7B-BAEEC4AB02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00" t="24258" r="21228" b="11652"/>
          <a:stretch/>
        </p:blipFill>
        <p:spPr>
          <a:xfrm>
            <a:off x="530280" y="2075220"/>
            <a:ext cx="7991999" cy="286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272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8B5E-EED8-4C66-BBAD-AF3B1562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200" y="843512"/>
            <a:ext cx="7030800" cy="430887"/>
          </a:xfrm>
        </p:spPr>
        <p:txBody>
          <a:bodyPr/>
          <a:lstStyle/>
          <a:p>
            <a:r>
              <a:rPr lang="en-US" dirty="0"/>
              <a:t>Sectoral sheets – GHG calculation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D26C95-6D26-49B5-BBC6-A362BEC4E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06" y="1500328"/>
            <a:ext cx="8358993" cy="3643171"/>
          </a:xfrm>
        </p:spPr>
        <p:txBody>
          <a:bodyPr/>
          <a:lstStyle/>
          <a:p>
            <a:r>
              <a:rPr lang="en-US" sz="1600" dirty="0"/>
              <a:t>For most sectors (mitigation), a relatively simple model for calculating GHG emissions has been developed so that bank can estimate the impact of investments.</a:t>
            </a:r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956CA9-AE87-456D-81A3-21DD89AF2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1620" r="26623" b="40286"/>
          <a:stretch/>
        </p:blipFill>
        <p:spPr>
          <a:xfrm>
            <a:off x="576001" y="2112915"/>
            <a:ext cx="3996000" cy="18314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AD4A6B-DA33-4117-9C25-531726CAB9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5841" r="27143" b="13111"/>
          <a:stretch/>
        </p:blipFill>
        <p:spPr>
          <a:xfrm>
            <a:off x="4673726" y="2112915"/>
            <a:ext cx="4000719" cy="2083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1547BB-025F-49EF-B37C-3A7DCF1B78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714" t="44730" r="10714" b="42064"/>
          <a:stretch/>
        </p:blipFill>
        <p:spPr>
          <a:xfrm>
            <a:off x="575999" y="4196441"/>
            <a:ext cx="5284695" cy="7119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7B40E5-38DF-4051-B064-25CB69139E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143" t="47016" r="27000" b="36730"/>
          <a:stretch/>
        </p:blipFill>
        <p:spPr>
          <a:xfrm>
            <a:off x="6277875" y="4196441"/>
            <a:ext cx="1675925" cy="77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70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ADEC4-A30B-48D8-810F-EEB9C23A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Advantages of green bonds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F0F1C-2CE9-48F7-A5A1-99439AE36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600" b="1" dirty="0"/>
              <a:t>Flexibility of the instrument </a:t>
            </a:r>
            <a:r>
              <a:rPr lang="en-GB" sz="1600" dirty="0"/>
              <a:t>(reflected in terms of the issuer requirements, types of issuances, and the terms of issuances) </a:t>
            </a:r>
          </a:p>
          <a:p>
            <a:r>
              <a:rPr lang="en-GB" sz="1600" dirty="0"/>
              <a:t>New low-cost financing channel and ability to attract institutional capital, lower interest rate, pricing advantages (can be observed as a result of the green label), long term repayment/refinancing profile, lower cost of capital </a:t>
            </a:r>
          </a:p>
          <a:p>
            <a:r>
              <a:rPr lang="en-GB" sz="1600" b="1" dirty="0"/>
              <a:t>Access to international capital &amp; investor diversification </a:t>
            </a:r>
          </a:p>
          <a:p>
            <a:r>
              <a:rPr lang="en-GB" sz="1600" dirty="0"/>
              <a:t>Increased efficiency/transparency in financial infrastructure using certification and audits by reputable institutions</a:t>
            </a:r>
          </a:p>
          <a:p>
            <a:r>
              <a:rPr lang="en-GB" sz="1600" dirty="0"/>
              <a:t>Green bond, an attractive debt instrument for small and medium-size utilities </a:t>
            </a:r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842194-6E45-4F96-AEEE-1023A600B9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333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ADEC4-A30B-48D8-810F-EEB9C23A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Green bond issuers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F0F1C-2CE9-48F7-A5A1-99439AE36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600" b="1" dirty="0"/>
              <a:t>Certified Climate Bonds can be issued by a variety of different organisations seeking to finance or re-finance low-carbon developments. The focus for green bond Certification is the low carbon 'portfolio' or 'projects &amp; assets' being financed by the green bond, rather than the entity which is issuing it, such as: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200" dirty="0"/>
              <a:t>Project developers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200" dirty="0"/>
              <a:t>Utilities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200" dirty="0"/>
              <a:t>Equipment manufacturers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200" dirty="0"/>
              <a:t>Banks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200" dirty="0"/>
              <a:t>Aggregators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200" dirty="0"/>
              <a:t>Local Governments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200" dirty="0"/>
              <a:t>State backed entities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200" dirty="0"/>
              <a:t>National Governments (sovereign)</a:t>
            </a:r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842194-6E45-4F96-AEEE-1023A600B9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045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8CAD7B-C4AD-DF94-8E5A-2391643B6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Opportunities of green bonds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E956D5-683D-0335-3D76-6C6AE11E2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37999"/>
            <a:ext cx="8362262" cy="294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600" b="1" dirty="0"/>
              <a:t>Strong investor interest and </a:t>
            </a:r>
            <a:r>
              <a:rPr lang="en-GB" sz="1600" dirty="0"/>
              <a:t>momentum for growth / </a:t>
            </a:r>
            <a:r>
              <a:rPr lang="en-GB" sz="1600" b="1" dirty="0"/>
              <a:t>exponential</a:t>
            </a:r>
            <a:r>
              <a:rPr lang="en-GB" sz="1600" dirty="0"/>
              <a:t> </a:t>
            </a:r>
            <a:r>
              <a:rPr lang="en-GB" sz="1600" b="1" dirty="0"/>
              <a:t>curve of green capital </a:t>
            </a:r>
            <a:r>
              <a:rPr lang="en-GB" sz="1600" dirty="0"/>
              <a:t>with </a:t>
            </a:r>
            <a:r>
              <a:rPr lang="en-GB" sz="1600" b="1" dirty="0"/>
              <a:t>more capital than yesterday but less than tomorrow – </a:t>
            </a:r>
            <a:r>
              <a:rPr lang="en-GB" sz="1600" dirty="0"/>
              <a:t>Growing market – doubling every year, currently strong over-subscription (D&gt;O)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/>
              <a:t>Presence of favourable </a:t>
            </a:r>
            <a:r>
              <a:rPr lang="en-GB" sz="1600" b="1" dirty="0"/>
              <a:t>governmental policies </a:t>
            </a:r>
            <a:r>
              <a:rPr lang="en-GB" sz="1600" dirty="0"/>
              <a:t>combined with a worldwide momentum and an improving </a:t>
            </a:r>
            <a:r>
              <a:rPr lang="en-GB" sz="1600" b="1" dirty="0"/>
              <a:t>legal framework</a:t>
            </a:r>
            <a:r>
              <a:rPr lang="en-GB" sz="1600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b="1" dirty="0"/>
              <a:t>Social / Citizen / Customers pressure </a:t>
            </a:r>
            <a:r>
              <a:rPr lang="en-GB" sz="1600" dirty="0"/>
              <a:t>on companies for taking sustainable actions to </a:t>
            </a:r>
            <a:r>
              <a:rPr lang="en-GB" sz="1600" b="1" dirty="0"/>
              <a:t>ever go greener.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/>
              <a:t>Financial </a:t>
            </a:r>
            <a:r>
              <a:rPr lang="en-GB" sz="1600" b="1" dirty="0"/>
              <a:t>markets and investors </a:t>
            </a:r>
            <a:r>
              <a:rPr lang="en-GB" sz="1600" dirty="0"/>
              <a:t>are requested to </a:t>
            </a:r>
            <a:r>
              <a:rPr lang="en-GB" sz="1600" b="1" dirty="0"/>
              <a:t>evolve and adapt </a:t>
            </a:r>
            <a:r>
              <a:rPr lang="en-GB" sz="1600" dirty="0"/>
              <a:t>and finance the </a:t>
            </a:r>
            <a:r>
              <a:rPr lang="en-GB" sz="1600" b="1" dirty="0"/>
              <a:t>transition</a:t>
            </a:r>
            <a:r>
              <a:rPr lang="en-GB" sz="1600" dirty="0"/>
              <a:t> to low-carbon and </a:t>
            </a:r>
            <a:r>
              <a:rPr lang="en-GB" sz="1600" b="1" dirty="0"/>
              <a:t>climate resilient growth.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/>
              <a:t>Option for investors to achieve a greater </a:t>
            </a:r>
            <a:r>
              <a:rPr lang="en-GB" sz="1600" b="1" dirty="0"/>
              <a:t>diversification of portfolios</a:t>
            </a:r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C14CAF-7EF3-E226-7920-28A8E4BFE6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389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8B5E-EED8-4C66-BBAD-AF3B1562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200" y="843512"/>
            <a:ext cx="7030800" cy="430887"/>
          </a:xfrm>
        </p:spPr>
        <p:txBody>
          <a:bodyPr/>
          <a:lstStyle/>
          <a:p>
            <a:r>
              <a:rPr lang="en-GB" dirty="0"/>
              <a:t>Green Bond Market Size</a:t>
            </a:r>
            <a:endParaRPr lang="en-GB" dirty="0">
              <a:highlight>
                <a:srgbClr val="FFFF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B76FC-BC89-2E1A-A9D0-63A1A4271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55" y="1541206"/>
            <a:ext cx="8240545" cy="309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35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8B5E-EED8-4C66-BBAD-AF3B1562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200" y="843512"/>
            <a:ext cx="7030800" cy="430887"/>
          </a:xfrm>
        </p:spPr>
        <p:txBody>
          <a:bodyPr/>
          <a:lstStyle/>
          <a:p>
            <a:r>
              <a:rPr lang="en-GB" dirty="0"/>
              <a:t>Green bond pricing: </a:t>
            </a:r>
            <a:r>
              <a:rPr lang="en-GB" dirty="0" err="1"/>
              <a:t>Greenium</a:t>
            </a:r>
            <a:r>
              <a:rPr lang="en-GB" dirty="0"/>
              <a:t> on pricing</a:t>
            </a:r>
            <a:endParaRPr lang="en-GB" dirty="0">
              <a:highlight>
                <a:srgbClr val="FFFF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276F78-41B0-8829-ECD8-E3B00EE08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729" y="1482328"/>
            <a:ext cx="5523271" cy="3307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FBB00F-E4D4-1B46-6C01-6D893ED12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841858"/>
            <a:ext cx="3586941" cy="233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18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8B5E-EED8-4C66-BBAD-AF3B1562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200" y="843512"/>
            <a:ext cx="7030800" cy="430887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Green bonds standards</a:t>
            </a:r>
            <a:endParaRPr lang="en-GB" dirty="0">
              <a:solidFill>
                <a:schemeClr val="tx2"/>
              </a:solidFill>
              <a:highlight>
                <a:srgbClr val="FFFF00"/>
              </a:highlight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D26C95-6D26-49B5-BBC6-A362BEC4E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673" y="1500329"/>
            <a:ext cx="8028000" cy="2944800"/>
          </a:xfrm>
        </p:spPr>
        <p:txBody>
          <a:bodyPr/>
          <a:lstStyle/>
          <a:p>
            <a:pPr marL="557213" lvl="1" indent="-214313">
              <a:buFont typeface="Wingdings" panose="05000000000000000000" pitchFamily="2" charset="2"/>
              <a:buChar char="Ø"/>
            </a:pPr>
            <a:r>
              <a:rPr lang="en-GB" sz="1400" dirty="0"/>
              <a:t>Components of </a:t>
            </a:r>
            <a:r>
              <a:rPr lang="en-GB" sz="1400" b="1" dirty="0"/>
              <a:t>green bonds frameworks</a:t>
            </a:r>
            <a:endParaRPr lang="en-GB" sz="1400" b="1" dirty="0">
              <a:highlight>
                <a:srgbClr val="FFFF00"/>
              </a:highlight>
            </a:endParaRPr>
          </a:p>
          <a:p>
            <a:pPr marL="557213" lvl="1" indent="-214313">
              <a:buFont typeface="Wingdings" panose="05000000000000000000" pitchFamily="2" charset="2"/>
              <a:buChar char="Ø"/>
            </a:pPr>
            <a:r>
              <a:rPr lang="en-GB" sz="1400" dirty="0"/>
              <a:t>A green bond standard can include various components – currently there is no absolute consensus in the market on what should be included within ‘a standard’</a:t>
            </a:r>
          </a:p>
          <a:p>
            <a:pPr marL="557213" lvl="1" indent="-214313">
              <a:buFont typeface="Wingdings" panose="05000000000000000000" pitchFamily="2" charset="2"/>
              <a:buChar char="Ø"/>
            </a:pPr>
            <a:r>
              <a:rPr lang="en-GB" sz="1400" dirty="0"/>
              <a:t>Green bonds frameworks mainly differ based on:</a:t>
            </a:r>
          </a:p>
          <a:p>
            <a:pPr marL="557213" lvl="1" indent="-214313">
              <a:buFont typeface="Wingdings" panose="05000000000000000000" pitchFamily="2" charset="2"/>
              <a:buChar char="Ø"/>
            </a:pPr>
            <a:endParaRPr lang="en-GB" sz="1200" dirty="0"/>
          </a:p>
          <a:p>
            <a:endParaRPr lang="en-GB" sz="16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398CDFA-3648-4D51-B4A8-DCDE5A69F6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708104"/>
              </p:ext>
            </p:extLst>
          </p:nvPr>
        </p:nvGraphicFramePr>
        <p:xfrm>
          <a:off x="325980" y="2749594"/>
          <a:ext cx="8336118" cy="1973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6136263"/>
      </p:ext>
    </p:extLst>
  </p:cSld>
  <p:clrMapOvr>
    <a:masterClrMapping/>
  </p:clrMapOvr>
</p:sld>
</file>

<file path=ppt/theme/theme1.xml><?xml version="1.0" encoding="utf-8"?>
<a:theme xmlns:a="http://schemas.openxmlformats.org/drawingml/2006/main" name="E Co. Template Presentation v3">
  <a:themeElements>
    <a:clrScheme name="E Co colours">
      <a:dk1>
        <a:srgbClr val="595959"/>
      </a:dk1>
      <a:lt1>
        <a:sysClr val="window" lastClr="FFFFFF"/>
      </a:lt1>
      <a:dk2>
        <a:srgbClr val="4B7083"/>
      </a:dk2>
      <a:lt2>
        <a:srgbClr val="FFFFCC"/>
      </a:lt2>
      <a:accent1>
        <a:srgbClr val="73A184"/>
      </a:accent1>
      <a:accent2>
        <a:srgbClr val="91CCB6"/>
      </a:accent2>
      <a:accent3>
        <a:srgbClr val="FFCC66"/>
      </a:accent3>
      <a:accent4>
        <a:srgbClr val="D28654"/>
      </a:accent4>
      <a:accent5>
        <a:srgbClr val="793B45"/>
      </a:accent5>
      <a:accent6>
        <a:srgbClr val="F79646"/>
      </a:accent6>
      <a:hlink>
        <a:srgbClr val="336699"/>
      </a:hlink>
      <a:folHlink>
        <a:srgbClr val="66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 Co. Theme - Green">
  <a:themeElements>
    <a:clrScheme name="E Co colours">
      <a:dk1>
        <a:srgbClr val="595959"/>
      </a:dk1>
      <a:lt1>
        <a:sysClr val="window" lastClr="FFFFFF"/>
      </a:lt1>
      <a:dk2>
        <a:srgbClr val="4B7083"/>
      </a:dk2>
      <a:lt2>
        <a:srgbClr val="FFFFCC"/>
      </a:lt2>
      <a:accent1>
        <a:srgbClr val="73A184"/>
      </a:accent1>
      <a:accent2>
        <a:srgbClr val="91CCB6"/>
      </a:accent2>
      <a:accent3>
        <a:srgbClr val="FFCC66"/>
      </a:accent3>
      <a:accent4>
        <a:srgbClr val="D28654"/>
      </a:accent4>
      <a:accent5>
        <a:srgbClr val="793B45"/>
      </a:accent5>
      <a:accent6>
        <a:srgbClr val="F79646"/>
      </a:accent6>
      <a:hlink>
        <a:srgbClr val="336699"/>
      </a:hlink>
      <a:folHlink>
        <a:srgbClr val="66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E Co. Theme - Tangelo">
  <a:themeElements>
    <a:clrScheme name="E Co colours">
      <a:dk1>
        <a:srgbClr val="595959"/>
      </a:dk1>
      <a:lt1>
        <a:sysClr val="window" lastClr="FFFFFF"/>
      </a:lt1>
      <a:dk2>
        <a:srgbClr val="4B7083"/>
      </a:dk2>
      <a:lt2>
        <a:srgbClr val="FFFFCC"/>
      </a:lt2>
      <a:accent1>
        <a:srgbClr val="73A184"/>
      </a:accent1>
      <a:accent2>
        <a:srgbClr val="91CCB6"/>
      </a:accent2>
      <a:accent3>
        <a:srgbClr val="FFCC66"/>
      </a:accent3>
      <a:accent4>
        <a:srgbClr val="D28654"/>
      </a:accent4>
      <a:accent5>
        <a:srgbClr val="793B45"/>
      </a:accent5>
      <a:accent6>
        <a:srgbClr val="F79646"/>
      </a:accent6>
      <a:hlink>
        <a:srgbClr val="336699"/>
      </a:hlink>
      <a:folHlink>
        <a:srgbClr val="66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E Co. Theme - Amaranth">
  <a:themeElements>
    <a:clrScheme name="E Co colours">
      <a:dk1>
        <a:srgbClr val="595959"/>
      </a:dk1>
      <a:lt1>
        <a:sysClr val="window" lastClr="FFFFFF"/>
      </a:lt1>
      <a:dk2>
        <a:srgbClr val="4B7083"/>
      </a:dk2>
      <a:lt2>
        <a:srgbClr val="FFFFCC"/>
      </a:lt2>
      <a:accent1>
        <a:srgbClr val="73A184"/>
      </a:accent1>
      <a:accent2>
        <a:srgbClr val="91CCB6"/>
      </a:accent2>
      <a:accent3>
        <a:srgbClr val="FFCC66"/>
      </a:accent3>
      <a:accent4>
        <a:srgbClr val="D28654"/>
      </a:accent4>
      <a:accent5>
        <a:srgbClr val="793B45"/>
      </a:accent5>
      <a:accent6>
        <a:srgbClr val="F79646"/>
      </a:accent6>
      <a:hlink>
        <a:srgbClr val="336699"/>
      </a:hlink>
      <a:folHlink>
        <a:srgbClr val="66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E Co. Theme - Gray">
  <a:themeElements>
    <a:clrScheme name="E Co colours">
      <a:dk1>
        <a:srgbClr val="595959"/>
      </a:dk1>
      <a:lt1>
        <a:sysClr val="window" lastClr="FFFFFF"/>
      </a:lt1>
      <a:dk2>
        <a:srgbClr val="4B7083"/>
      </a:dk2>
      <a:lt2>
        <a:srgbClr val="FFFFCC"/>
      </a:lt2>
      <a:accent1>
        <a:srgbClr val="73A184"/>
      </a:accent1>
      <a:accent2>
        <a:srgbClr val="91CCB6"/>
      </a:accent2>
      <a:accent3>
        <a:srgbClr val="FFCC66"/>
      </a:accent3>
      <a:accent4>
        <a:srgbClr val="D28654"/>
      </a:accent4>
      <a:accent5>
        <a:srgbClr val="793B45"/>
      </a:accent5>
      <a:accent6>
        <a:srgbClr val="F79646"/>
      </a:accent6>
      <a:hlink>
        <a:srgbClr val="336699"/>
      </a:hlink>
      <a:folHlink>
        <a:srgbClr val="66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 Co. Template Presentation 2016-09-22</Template>
  <TotalTime>8</TotalTime>
  <Words>2001</Words>
  <Application>Microsoft Office PowerPoint</Application>
  <PresentationFormat>On-screen Show (16:9)</PresentationFormat>
  <Paragraphs>271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Calibri</vt:lpstr>
      <vt:lpstr>Lucida Grande</vt:lpstr>
      <vt:lpstr>Trebuchet MS</vt:lpstr>
      <vt:lpstr>Wingdings</vt:lpstr>
      <vt:lpstr>E Co. Template Presentation v3</vt:lpstr>
      <vt:lpstr>E Co. Theme - Green</vt:lpstr>
      <vt:lpstr>E Co. Theme - Tangelo</vt:lpstr>
      <vt:lpstr>E Co. Theme - Amaranth</vt:lpstr>
      <vt:lpstr>E Co. Theme - Gray</vt:lpstr>
      <vt:lpstr>Engagement of International Consulting Company for designing the Model Framework Structure and Content for the issuance of Green Bonds in Armenia (Green Bond Framework)  Assignment outcomes &amp; developed tools</vt:lpstr>
      <vt:lpstr>Green bonds – general aspects</vt:lpstr>
      <vt:lpstr>Estimated costs of climate (mitigation) measures in Armenia </vt:lpstr>
      <vt:lpstr>Advantages of green bonds</vt:lpstr>
      <vt:lpstr>Green bond issuers</vt:lpstr>
      <vt:lpstr>Opportunities of green bonds</vt:lpstr>
      <vt:lpstr>Green Bond Market Size</vt:lpstr>
      <vt:lpstr>Green bond pricing: Greenium on pricing</vt:lpstr>
      <vt:lpstr>Green bonds standards</vt:lpstr>
      <vt:lpstr>Green bond issuance process</vt:lpstr>
      <vt:lpstr>Green bond Issuance: Key stakeholders</vt:lpstr>
      <vt:lpstr>Assignment objectives, timeline and outputs</vt:lpstr>
      <vt:lpstr>Assignment objective</vt:lpstr>
      <vt:lpstr>Main results</vt:lpstr>
      <vt:lpstr>Steps &amp; timeline</vt:lpstr>
      <vt:lpstr>Project screening tool</vt:lpstr>
      <vt:lpstr>Project screening tool</vt:lpstr>
      <vt:lpstr>Project screening tool</vt:lpstr>
      <vt:lpstr>Project screening tool</vt:lpstr>
      <vt:lpstr>Other useful outputs of the assignment</vt:lpstr>
      <vt:lpstr>Contact</vt:lpstr>
      <vt:lpstr>Questions / Answers / Discussion</vt:lpstr>
      <vt:lpstr>Questions &amp; Answers</vt:lpstr>
      <vt:lpstr>Questions &amp; Answers</vt:lpstr>
      <vt:lpstr>ANNEXES – ADDITIONAL INFORMATION</vt:lpstr>
      <vt:lpstr>Sectors - categories of investments/projects  and eligibility criteria  </vt:lpstr>
      <vt:lpstr>Green bond standards</vt:lpstr>
      <vt:lpstr>ICMA sectors and eligibility criteria</vt:lpstr>
      <vt:lpstr>Tool – General sheet</vt:lpstr>
      <vt:lpstr>Investment screening - general sheet </vt:lpstr>
      <vt:lpstr>Investment screening - general sheet </vt:lpstr>
      <vt:lpstr>Investment screening - general sheet </vt:lpstr>
      <vt:lpstr>Investment screening - general sheet </vt:lpstr>
      <vt:lpstr>Tool – through sectoral sheets</vt:lpstr>
      <vt:lpstr>Sectoral sheets – some principles</vt:lpstr>
      <vt:lpstr>Sectoral sheets – some principles</vt:lpstr>
      <vt:lpstr>Sectoral sheets – GHG calculation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Seth Landau</dc:creator>
  <cp:lastModifiedBy>Seth Landau</cp:lastModifiedBy>
  <cp:revision>60</cp:revision>
  <dcterms:created xsi:type="dcterms:W3CDTF">2022-03-24T14:01:02Z</dcterms:created>
  <dcterms:modified xsi:type="dcterms:W3CDTF">2022-10-11T20:08:04Z</dcterms:modified>
</cp:coreProperties>
</file>